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42"/>
  </p:notesMasterIdLst>
  <p:handoutMasterIdLst>
    <p:handoutMasterId r:id="rId43"/>
  </p:handoutMasterIdLst>
  <p:sldIdLst>
    <p:sldId id="2147377131" r:id="rId6"/>
    <p:sldId id="742" r:id="rId7"/>
    <p:sldId id="728" r:id="rId8"/>
    <p:sldId id="747" r:id="rId9"/>
    <p:sldId id="748" r:id="rId10"/>
    <p:sldId id="749" r:id="rId11"/>
    <p:sldId id="751" r:id="rId12"/>
    <p:sldId id="752" r:id="rId13"/>
    <p:sldId id="753" r:id="rId14"/>
    <p:sldId id="754" r:id="rId15"/>
    <p:sldId id="756" r:id="rId16"/>
    <p:sldId id="757" r:id="rId17"/>
    <p:sldId id="758" r:id="rId18"/>
    <p:sldId id="759" r:id="rId19"/>
    <p:sldId id="760" r:id="rId20"/>
    <p:sldId id="761" r:id="rId21"/>
    <p:sldId id="762" r:id="rId22"/>
    <p:sldId id="765" r:id="rId23"/>
    <p:sldId id="766" r:id="rId24"/>
    <p:sldId id="767" r:id="rId25"/>
    <p:sldId id="768" r:id="rId26"/>
    <p:sldId id="770" r:id="rId27"/>
    <p:sldId id="771" r:id="rId28"/>
    <p:sldId id="772" r:id="rId29"/>
    <p:sldId id="2147377132" r:id="rId30"/>
    <p:sldId id="775" r:id="rId31"/>
    <p:sldId id="776" r:id="rId32"/>
    <p:sldId id="763" r:id="rId33"/>
    <p:sldId id="778" r:id="rId34"/>
    <p:sldId id="2147377122" r:id="rId35"/>
    <p:sldId id="777" r:id="rId36"/>
    <p:sldId id="2147377124" r:id="rId37"/>
    <p:sldId id="2147377126" r:id="rId38"/>
    <p:sldId id="2147377127" r:id="rId39"/>
    <p:sldId id="2147377129" r:id="rId40"/>
    <p:sldId id="622" r:id="rId4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77E87B-9744-425C-A81B-995BE59D04D3}">
          <p14:sldIdLst>
            <p14:sldId id="2147377131"/>
            <p14:sldId id="742"/>
            <p14:sldId id="728"/>
            <p14:sldId id="747"/>
            <p14:sldId id="748"/>
            <p14:sldId id="749"/>
            <p14:sldId id="751"/>
            <p14:sldId id="752"/>
            <p14:sldId id="753"/>
            <p14:sldId id="754"/>
            <p14:sldId id="756"/>
            <p14:sldId id="757"/>
            <p14:sldId id="758"/>
            <p14:sldId id="759"/>
            <p14:sldId id="760"/>
            <p14:sldId id="761"/>
            <p14:sldId id="762"/>
            <p14:sldId id="765"/>
            <p14:sldId id="766"/>
            <p14:sldId id="767"/>
            <p14:sldId id="768"/>
            <p14:sldId id="770"/>
            <p14:sldId id="771"/>
            <p14:sldId id="772"/>
            <p14:sldId id="2147377132"/>
            <p14:sldId id="775"/>
            <p14:sldId id="776"/>
            <p14:sldId id="763"/>
            <p14:sldId id="778"/>
            <p14:sldId id="2147377122"/>
            <p14:sldId id="777"/>
            <p14:sldId id="2147377124"/>
            <p14:sldId id="2147377126"/>
            <p14:sldId id="2147377127"/>
            <p14:sldId id="2147377129"/>
            <p14:sldId id="6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DDDDDD"/>
    <a:srgbClr val="0B0A09"/>
    <a:srgbClr val="CF9935"/>
    <a:srgbClr val="FFCCCC"/>
    <a:srgbClr val="FFFFCC"/>
    <a:srgbClr val="C7E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FBCB8-108A-4E59-B692-64492DFFC0FB}" v="2" dt="2025-02-24T15:27:42.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59" autoAdjust="0"/>
  </p:normalViewPr>
  <p:slideViewPr>
    <p:cSldViewPr snapToGrid="0">
      <p:cViewPr varScale="1">
        <p:scale>
          <a:sx n="80" d="100"/>
          <a:sy n="80" d="100"/>
        </p:scale>
        <p:origin x="72" y="10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6E6FBCB8-108A-4E59-B692-64492DFFC0FB}"/>
    <pc:docChg chg="custSel addSld delSld modSld modSection">
      <pc:chgData name="Nicholas James Brown" userId="4af969ae-7569-4321-8c24-4f96c98aff1a" providerId="ADAL" clId="{6E6FBCB8-108A-4E59-B692-64492DFFC0FB}" dt="2025-02-27T10:15:39.212" v="17" actId="47"/>
      <pc:docMkLst>
        <pc:docMk/>
      </pc:docMkLst>
      <pc:sldChg chg="modSp mod">
        <pc:chgData name="Nicholas James Brown" userId="4af969ae-7569-4321-8c24-4f96c98aff1a" providerId="ADAL" clId="{6E6FBCB8-108A-4E59-B692-64492DFFC0FB}" dt="2025-02-27T10:13:57.601" v="15" actId="114"/>
        <pc:sldMkLst>
          <pc:docMk/>
          <pc:sldMk cId="45269722" sldId="2147377131"/>
        </pc:sldMkLst>
        <pc:spChg chg="mod">
          <ac:chgData name="Nicholas James Brown" userId="4af969ae-7569-4321-8c24-4f96c98aff1a" providerId="ADAL" clId="{6E6FBCB8-108A-4E59-B692-64492DFFC0FB}" dt="2025-02-27T10:13:57.601" v="15" actId="114"/>
          <ac:spMkLst>
            <pc:docMk/>
            <pc:sldMk cId="45269722" sldId="2147377131"/>
            <ac:spMk id="12" creationId="{ABF8D975-A86E-0C24-F438-1005443B885E}"/>
          </ac:spMkLst>
        </pc:spChg>
      </pc:sldChg>
      <pc:sldChg chg="addSp delSp modSp add del mod">
        <pc:chgData name="Nicholas James Brown" userId="4af969ae-7569-4321-8c24-4f96c98aff1a" providerId="ADAL" clId="{6E6FBCB8-108A-4E59-B692-64492DFFC0FB}" dt="2025-02-27T10:15:38.624" v="16" actId="47"/>
        <pc:sldMkLst>
          <pc:docMk/>
          <pc:sldMk cId="3387255582" sldId="2147377133"/>
        </pc:sldMkLst>
        <pc:spChg chg="mod">
          <ac:chgData name="Nicholas James Brown" userId="4af969ae-7569-4321-8c24-4f96c98aff1a" providerId="ADAL" clId="{6E6FBCB8-108A-4E59-B692-64492DFFC0FB}" dt="2025-02-24T15:27:35.145" v="4" actId="20577"/>
          <ac:spMkLst>
            <pc:docMk/>
            <pc:sldMk cId="3387255582" sldId="2147377133"/>
            <ac:spMk id="4" creationId="{C47A8111-4D28-3B23-3E29-9C5A4ACC864E}"/>
          </ac:spMkLst>
        </pc:spChg>
        <pc:spChg chg="add mod">
          <ac:chgData name="Nicholas James Brown" userId="4af969ae-7569-4321-8c24-4f96c98aff1a" providerId="ADAL" clId="{6E6FBCB8-108A-4E59-B692-64492DFFC0FB}" dt="2025-02-24T15:27:39.681" v="5" actId="478"/>
          <ac:spMkLst>
            <pc:docMk/>
            <pc:sldMk cId="3387255582" sldId="2147377133"/>
            <ac:spMk id="6" creationId="{405DCBCC-0F97-C7FF-BC8A-E1FB6DB18F8B}"/>
          </ac:spMkLst>
        </pc:spChg>
      </pc:sldChg>
      <pc:sldChg chg="modSp add del mod">
        <pc:chgData name="Nicholas James Brown" userId="4af969ae-7569-4321-8c24-4f96c98aff1a" providerId="ADAL" clId="{6E6FBCB8-108A-4E59-B692-64492DFFC0FB}" dt="2025-02-27T10:15:39.212" v="17" actId="47"/>
        <pc:sldMkLst>
          <pc:docMk/>
          <pc:sldMk cId="1938978573" sldId="2147377134"/>
        </pc:sldMkLst>
        <pc:spChg chg="mod">
          <ac:chgData name="Nicholas James Brown" userId="4af969ae-7569-4321-8c24-4f96c98aff1a" providerId="ADAL" clId="{6E6FBCB8-108A-4E59-B692-64492DFFC0FB}" dt="2025-02-24T15:27:49.964" v="14" actId="20577"/>
          <ac:spMkLst>
            <pc:docMk/>
            <pc:sldMk cId="1938978573" sldId="2147377134"/>
            <ac:spMk id="4" creationId="{EE6AD190-367D-FDEC-CB08-8059E9C583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44707D-FB11-5C02-2CEF-83608C0B44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a:extLst>
              <a:ext uri="{FF2B5EF4-FFF2-40B4-BE49-F238E27FC236}">
                <a16:creationId xmlns:a16="http://schemas.microsoft.com/office/drawing/2014/main" id="{F6A3331A-1C03-0166-7712-6174FD3A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1B0AF-0AE3-4257-8EF4-2B54EF61F765}" type="datetimeFigureOut">
              <a:rPr lang="en-DE" smtClean="0"/>
              <a:t>27/02/2025</a:t>
            </a:fld>
            <a:endParaRPr lang="en-DE"/>
          </a:p>
        </p:txBody>
      </p:sp>
      <p:sp>
        <p:nvSpPr>
          <p:cNvPr id="4" name="Footer Placeholder 3">
            <a:extLst>
              <a:ext uri="{FF2B5EF4-FFF2-40B4-BE49-F238E27FC236}">
                <a16:creationId xmlns:a16="http://schemas.microsoft.com/office/drawing/2014/main" id="{E92BD136-FCFC-8EA3-CC96-180E8631A5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Slide Number Placeholder 4">
            <a:extLst>
              <a:ext uri="{FF2B5EF4-FFF2-40B4-BE49-F238E27FC236}">
                <a16:creationId xmlns:a16="http://schemas.microsoft.com/office/drawing/2014/main" id="{1C324B73-2C22-B39E-E58D-45327686DC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7D76C-309C-46B6-B6B5-34149E218ED3}" type="slidenum">
              <a:rPr lang="en-DE" smtClean="0"/>
              <a:t>‹#›</a:t>
            </a:fld>
            <a:endParaRPr lang="en-DE"/>
          </a:p>
        </p:txBody>
      </p:sp>
    </p:spTree>
    <p:extLst>
      <p:ext uri="{BB962C8B-B14F-4D97-AF65-F5344CB8AC3E}">
        <p14:creationId xmlns:p14="http://schemas.microsoft.com/office/powerpoint/2010/main" val="4118800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27.02.2025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771C-79E2-5C7A-1485-2490D1729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83D-825E-47DA-62B5-51EC6D927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00DC-ED04-1942-37EE-9FFAF96BA5BA}"/>
              </a:ext>
            </a:extLst>
          </p:cNvPr>
          <p:cNvSpPr>
            <a:spLocks noGrp="1"/>
          </p:cNvSpPr>
          <p:nvPr>
            <p:ph type="body" idx="1"/>
          </p:nvPr>
        </p:nvSpPr>
        <p:spPr/>
        <p:txBody>
          <a:bodyPr/>
          <a:lstStyle/>
          <a:p>
            <a:endParaRPr lang="en-GB" sz="1800" b="0" dirty="0">
              <a:effectLst/>
            </a:endParaRPr>
          </a:p>
        </p:txBody>
      </p:sp>
      <p:sp>
        <p:nvSpPr>
          <p:cNvPr id="4" name="Slide Number Placeholder 3">
            <a:extLst>
              <a:ext uri="{FF2B5EF4-FFF2-40B4-BE49-F238E27FC236}">
                <a16:creationId xmlns:a16="http://schemas.microsoft.com/office/drawing/2014/main" id="{4EB7F16A-2F0F-5631-2BC5-968EFFD475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13136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7791B-6BFF-B632-6097-0E03C733F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63259-F845-0370-C2D6-3BE9FE014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61C3B-5FDE-63A1-DBA1-40A681F4A8E1}"/>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D4488890-30BF-1A7A-A1FB-4E59A6C96255}"/>
              </a:ext>
            </a:extLst>
          </p:cNvPr>
          <p:cNvSpPr>
            <a:spLocks noGrp="1"/>
          </p:cNvSpPr>
          <p:nvPr>
            <p:ph type="sldNum" sz="quarter" idx="5"/>
          </p:nvPr>
        </p:nvSpPr>
        <p:spPr/>
        <p:txBody>
          <a:bodyPr/>
          <a:lstStyle/>
          <a:p>
            <a:fld id="{50A94424-F469-434F-BBB9-4EEE74269A4E}" type="slidenum">
              <a:rPr lang="de-DE" smtClean="0"/>
              <a:t>10</a:t>
            </a:fld>
            <a:endParaRPr lang="de-DE"/>
          </a:p>
        </p:txBody>
      </p:sp>
    </p:spTree>
    <p:extLst>
      <p:ext uri="{BB962C8B-B14F-4D97-AF65-F5344CB8AC3E}">
        <p14:creationId xmlns:p14="http://schemas.microsoft.com/office/powerpoint/2010/main" val="130733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47041-6F4F-BBF1-1A50-EFA43C342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00FC2-73A4-15D6-C460-F5BFD5B35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8ABFF-470C-DF30-849B-3DCDD481F189}"/>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5D0008FB-7A63-4E98-F2CE-AF14BFFEDBD5}"/>
              </a:ext>
            </a:extLst>
          </p:cNvPr>
          <p:cNvSpPr>
            <a:spLocks noGrp="1"/>
          </p:cNvSpPr>
          <p:nvPr>
            <p:ph type="sldNum" sz="quarter" idx="5"/>
          </p:nvPr>
        </p:nvSpPr>
        <p:spPr/>
        <p:txBody>
          <a:bodyPr/>
          <a:lstStyle/>
          <a:p>
            <a:fld id="{50A94424-F469-434F-BBB9-4EEE74269A4E}" type="slidenum">
              <a:rPr lang="de-DE" smtClean="0"/>
              <a:t>11</a:t>
            </a:fld>
            <a:endParaRPr lang="de-DE"/>
          </a:p>
        </p:txBody>
      </p:sp>
    </p:spTree>
    <p:extLst>
      <p:ext uri="{BB962C8B-B14F-4D97-AF65-F5344CB8AC3E}">
        <p14:creationId xmlns:p14="http://schemas.microsoft.com/office/powerpoint/2010/main" val="346478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F6F7-7FD6-E7C6-834D-FC610B87F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FF014-B152-D57C-1AA1-CD76E467D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9C248-1AE4-5DD9-0E50-C786DB2D139E}"/>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98C0BCA7-0FCE-66BA-EFF4-E88CA6B7A505}"/>
              </a:ext>
            </a:extLst>
          </p:cNvPr>
          <p:cNvSpPr>
            <a:spLocks noGrp="1"/>
          </p:cNvSpPr>
          <p:nvPr>
            <p:ph type="sldNum" sz="quarter" idx="5"/>
          </p:nvPr>
        </p:nvSpPr>
        <p:spPr/>
        <p:txBody>
          <a:bodyPr/>
          <a:lstStyle/>
          <a:p>
            <a:fld id="{50A94424-F469-434F-BBB9-4EEE74269A4E}" type="slidenum">
              <a:rPr lang="de-DE" smtClean="0"/>
              <a:t>12</a:t>
            </a:fld>
            <a:endParaRPr lang="de-DE"/>
          </a:p>
        </p:txBody>
      </p:sp>
    </p:spTree>
    <p:extLst>
      <p:ext uri="{BB962C8B-B14F-4D97-AF65-F5344CB8AC3E}">
        <p14:creationId xmlns:p14="http://schemas.microsoft.com/office/powerpoint/2010/main" val="63927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AEF3C-12A7-A184-5A16-5CD54DF81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4DA35-325A-08B3-CE02-3D666C156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4E914-3EC5-F609-30CD-4B2BF0DBA16E}"/>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87311C9F-2FE6-932A-9895-BBB2EA33235C}"/>
              </a:ext>
            </a:extLst>
          </p:cNvPr>
          <p:cNvSpPr>
            <a:spLocks noGrp="1"/>
          </p:cNvSpPr>
          <p:nvPr>
            <p:ph type="sldNum" sz="quarter" idx="5"/>
          </p:nvPr>
        </p:nvSpPr>
        <p:spPr/>
        <p:txBody>
          <a:bodyPr/>
          <a:lstStyle/>
          <a:p>
            <a:fld id="{50A94424-F469-434F-BBB9-4EEE74269A4E}" type="slidenum">
              <a:rPr lang="de-DE" smtClean="0"/>
              <a:t>13</a:t>
            </a:fld>
            <a:endParaRPr lang="de-DE"/>
          </a:p>
        </p:txBody>
      </p:sp>
    </p:spTree>
    <p:extLst>
      <p:ext uri="{BB962C8B-B14F-4D97-AF65-F5344CB8AC3E}">
        <p14:creationId xmlns:p14="http://schemas.microsoft.com/office/powerpoint/2010/main" val="192093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17209-2046-0F2F-207B-AB09C55CE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047E9-AFDF-A231-6456-7E3079266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E5256-15CF-3119-D0CA-BE6B0CBB00BC}"/>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DAC5F86E-B9F4-0AD4-4CC5-49A67E2F5B4A}"/>
              </a:ext>
            </a:extLst>
          </p:cNvPr>
          <p:cNvSpPr>
            <a:spLocks noGrp="1"/>
          </p:cNvSpPr>
          <p:nvPr>
            <p:ph type="sldNum" sz="quarter" idx="5"/>
          </p:nvPr>
        </p:nvSpPr>
        <p:spPr/>
        <p:txBody>
          <a:bodyPr/>
          <a:lstStyle/>
          <a:p>
            <a:fld id="{50A94424-F469-434F-BBB9-4EEE74269A4E}" type="slidenum">
              <a:rPr lang="de-DE" smtClean="0"/>
              <a:t>14</a:t>
            </a:fld>
            <a:endParaRPr lang="de-DE"/>
          </a:p>
        </p:txBody>
      </p:sp>
    </p:spTree>
    <p:extLst>
      <p:ext uri="{BB962C8B-B14F-4D97-AF65-F5344CB8AC3E}">
        <p14:creationId xmlns:p14="http://schemas.microsoft.com/office/powerpoint/2010/main" val="140833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1B6F-EB1F-C14C-B36C-566F5F23A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52627-961E-B314-EFB3-B86911DE5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E749D-241D-614A-D05C-8151C7E57095}"/>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135146A2-9987-09E1-8F9D-4B3A8AAEE0A5}"/>
              </a:ext>
            </a:extLst>
          </p:cNvPr>
          <p:cNvSpPr>
            <a:spLocks noGrp="1"/>
          </p:cNvSpPr>
          <p:nvPr>
            <p:ph type="sldNum" sz="quarter" idx="5"/>
          </p:nvPr>
        </p:nvSpPr>
        <p:spPr/>
        <p:txBody>
          <a:bodyPr/>
          <a:lstStyle/>
          <a:p>
            <a:fld id="{50A94424-F469-434F-BBB9-4EEE74269A4E}" type="slidenum">
              <a:rPr lang="de-DE" smtClean="0"/>
              <a:t>15</a:t>
            </a:fld>
            <a:endParaRPr lang="de-DE"/>
          </a:p>
        </p:txBody>
      </p:sp>
    </p:spTree>
    <p:extLst>
      <p:ext uri="{BB962C8B-B14F-4D97-AF65-F5344CB8AC3E}">
        <p14:creationId xmlns:p14="http://schemas.microsoft.com/office/powerpoint/2010/main" val="234117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A78B7-6353-AE86-6999-C52192876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A7039-5255-8E42-51EC-E8E21D301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5A562-C177-57A0-D772-CEB401E1E283}"/>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9F0D0223-E63B-2E8A-649D-BC8BCE9F33BF}"/>
              </a:ext>
            </a:extLst>
          </p:cNvPr>
          <p:cNvSpPr>
            <a:spLocks noGrp="1"/>
          </p:cNvSpPr>
          <p:nvPr>
            <p:ph type="sldNum" sz="quarter" idx="5"/>
          </p:nvPr>
        </p:nvSpPr>
        <p:spPr/>
        <p:txBody>
          <a:bodyPr/>
          <a:lstStyle/>
          <a:p>
            <a:fld id="{50A94424-F469-434F-BBB9-4EEE74269A4E}" type="slidenum">
              <a:rPr lang="de-DE" smtClean="0"/>
              <a:t>16</a:t>
            </a:fld>
            <a:endParaRPr lang="de-DE"/>
          </a:p>
        </p:txBody>
      </p:sp>
    </p:spTree>
    <p:extLst>
      <p:ext uri="{BB962C8B-B14F-4D97-AF65-F5344CB8AC3E}">
        <p14:creationId xmlns:p14="http://schemas.microsoft.com/office/powerpoint/2010/main" val="593453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3B9E-904A-5D40-0E6E-DF9789C8B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F11F1-96F5-EDA8-B73B-143A84AF4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6B5A8-C187-5435-EFB4-AC02BA9E813F}"/>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E3E8EFC8-E834-E179-9E86-D907EA3161BD}"/>
              </a:ext>
            </a:extLst>
          </p:cNvPr>
          <p:cNvSpPr>
            <a:spLocks noGrp="1"/>
          </p:cNvSpPr>
          <p:nvPr>
            <p:ph type="sldNum" sz="quarter" idx="5"/>
          </p:nvPr>
        </p:nvSpPr>
        <p:spPr/>
        <p:txBody>
          <a:bodyPr/>
          <a:lstStyle/>
          <a:p>
            <a:fld id="{50A94424-F469-434F-BBB9-4EEE74269A4E}" type="slidenum">
              <a:rPr lang="de-DE" smtClean="0"/>
              <a:t>17</a:t>
            </a:fld>
            <a:endParaRPr lang="de-DE"/>
          </a:p>
        </p:txBody>
      </p:sp>
    </p:spTree>
    <p:extLst>
      <p:ext uri="{BB962C8B-B14F-4D97-AF65-F5344CB8AC3E}">
        <p14:creationId xmlns:p14="http://schemas.microsoft.com/office/powerpoint/2010/main" val="242534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CB48B-F30D-8874-1FB3-6D6C79093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BEF59-15A2-6400-F1CA-BAE739F0F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8216E-03E9-6792-F086-1AF757C75CA9}"/>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52AA23B3-B0C8-3F0D-E884-BB3D90C3E2E3}"/>
              </a:ext>
            </a:extLst>
          </p:cNvPr>
          <p:cNvSpPr>
            <a:spLocks noGrp="1"/>
          </p:cNvSpPr>
          <p:nvPr>
            <p:ph type="sldNum" sz="quarter" idx="5"/>
          </p:nvPr>
        </p:nvSpPr>
        <p:spPr/>
        <p:txBody>
          <a:bodyPr/>
          <a:lstStyle/>
          <a:p>
            <a:fld id="{50A94424-F469-434F-BBB9-4EEE74269A4E}" type="slidenum">
              <a:rPr lang="de-DE" smtClean="0"/>
              <a:t>18</a:t>
            </a:fld>
            <a:endParaRPr lang="de-DE"/>
          </a:p>
        </p:txBody>
      </p:sp>
    </p:spTree>
    <p:extLst>
      <p:ext uri="{BB962C8B-B14F-4D97-AF65-F5344CB8AC3E}">
        <p14:creationId xmlns:p14="http://schemas.microsoft.com/office/powerpoint/2010/main" val="49676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0F248-F836-8BB4-2B5D-B02C7CD2B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D992D-25A2-B600-4DB6-E3228A723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54CD1-413B-F166-DDF9-FFD26B048C4F}"/>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5D715C61-348C-CF5E-CB2A-C5C66FF3C831}"/>
              </a:ext>
            </a:extLst>
          </p:cNvPr>
          <p:cNvSpPr>
            <a:spLocks noGrp="1"/>
          </p:cNvSpPr>
          <p:nvPr>
            <p:ph type="sldNum" sz="quarter" idx="5"/>
          </p:nvPr>
        </p:nvSpPr>
        <p:spPr/>
        <p:txBody>
          <a:bodyPr/>
          <a:lstStyle/>
          <a:p>
            <a:fld id="{50A94424-F469-434F-BBB9-4EEE74269A4E}" type="slidenum">
              <a:rPr lang="de-DE" smtClean="0"/>
              <a:t>19</a:t>
            </a:fld>
            <a:endParaRPr lang="de-DE"/>
          </a:p>
        </p:txBody>
      </p:sp>
    </p:spTree>
    <p:extLst>
      <p:ext uri="{BB962C8B-B14F-4D97-AF65-F5344CB8AC3E}">
        <p14:creationId xmlns:p14="http://schemas.microsoft.com/office/powerpoint/2010/main" val="333794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8199-18E6-AA34-97AF-988C34615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DD278-96C7-1844-2ABC-5F0D5F06A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E00F0-921C-2B43-1DA6-56A8C54D7805}"/>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C0745F31-F519-47A7-EA06-9E99072B84B8}"/>
              </a:ext>
            </a:extLst>
          </p:cNvPr>
          <p:cNvSpPr>
            <a:spLocks noGrp="1"/>
          </p:cNvSpPr>
          <p:nvPr>
            <p:ph type="sldNum" sz="quarter" idx="5"/>
          </p:nvPr>
        </p:nvSpPr>
        <p:spPr/>
        <p:txBody>
          <a:bodyPr/>
          <a:lstStyle/>
          <a:p>
            <a:fld id="{50A94424-F469-434F-BBB9-4EEE74269A4E}" type="slidenum">
              <a:rPr lang="de-DE" smtClean="0"/>
              <a:t>2</a:t>
            </a:fld>
            <a:endParaRPr lang="de-DE"/>
          </a:p>
        </p:txBody>
      </p:sp>
    </p:spTree>
    <p:extLst>
      <p:ext uri="{BB962C8B-B14F-4D97-AF65-F5344CB8AC3E}">
        <p14:creationId xmlns:p14="http://schemas.microsoft.com/office/powerpoint/2010/main" val="3570873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B629E-95B0-F0B5-E642-26DC258BD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16369-8813-E987-C98C-516E12811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14378-4606-793A-9910-3E4A2367C708}"/>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2884F7E3-33CC-70AA-7CEE-F02C2A32574C}"/>
              </a:ext>
            </a:extLst>
          </p:cNvPr>
          <p:cNvSpPr>
            <a:spLocks noGrp="1"/>
          </p:cNvSpPr>
          <p:nvPr>
            <p:ph type="sldNum" sz="quarter" idx="5"/>
          </p:nvPr>
        </p:nvSpPr>
        <p:spPr/>
        <p:txBody>
          <a:bodyPr/>
          <a:lstStyle/>
          <a:p>
            <a:fld id="{50A94424-F469-434F-BBB9-4EEE74269A4E}" type="slidenum">
              <a:rPr lang="de-DE" smtClean="0"/>
              <a:t>20</a:t>
            </a:fld>
            <a:endParaRPr lang="de-DE"/>
          </a:p>
        </p:txBody>
      </p:sp>
    </p:spTree>
    <p:extLst>
      <p:ext uri="{BB962C8B-B14F-4D97-AF65-F5344CB8AC3E}">
        <p14:creationId xmlns:p14="http://schemas.microsoft.com/office/powerpoint/2010/main" val="2971384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08032-D462-315D-A4A8-855CC3E82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F2905-BB41-FE58-8E06-311A12EF2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2D4B8-6613-27B3-BD16-932EC9613A7E}"/>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53484562-C304-8C73-B828-8F7EAB5B2718}"/>
              </a:ext>
            </a:extLst>
          </p:cNvPr>
          <p:cNvSpPr>
            <a:spLocks noGrp="1"/>
          </p:cNvSpPr>
          <p:nvPr>
            <p:ph type="sldNum" sz="quarter" idx="5"/>
          </p:nvPr>
        </p:nvSpPr>
        <p:spPr/>
        <p:txBody>
          <a:bodyPr/>
          <a:lstStyle/>
          <a:p>
            <a:fld id="{50A94424-F469-434F-BBB9-4EEE74269A4E}" type="slidenum">
              <a:rPr lang="de-DE" smtClean="0"/>
              <a:t>21</a:t>
            </a:fld>
            <a:endParaRPr lang="de-DE"/>
          </a:p>
        </p:txBody>
      </p:sp>
    </p:spTree>
    <p:extLst>
      <p:ext uri="{BB962C8B-B14F-4D97-AF65-F5344CB8AC3E}">
        <p14:creationId xmlns:p14="http://schemas.microsoft.com/office/powerpoint/2010/main" val="3741174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AC800-3746-A72A-5D62-05F32696E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D54E5-F860-9EAF-7A83-3EB456210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37F15-623C-63AA-A2EA-28AA38A30A1F}"/>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ACCAA6B0-7E72-B671-C3CA-012AEF7382F7}"/>
              </a:ext>
            </a:extLst>
          </p:cNvPr>
          <p:cNvSpPr>
            <a:spLocks noGrp="1"/>
          </p:cNvSpPr>
          <p:nvPr>
            <p:ph type="sldNum" sz="quarter" idx="5"/>
          </p:nvPr>
        </p:nvSpPr>
        <p:spPr/>
        <p:txBody>
          <a:bodyPr/>
          <a:lstStyle/>
          <a:p>
            <a:fld id="{50A94424-F469-434F-BBB9-4EEE74269A4E}" type="slidenum">
              <a:rPr lang="de-DE" smtClean="0"/>
              <a:t>22</a:t>
            </a:fld>
            <a:endParaRPr lang="de-DE"/>
          </a:p>
        </p:txBody>
      </p:sp>
    </p:spTree>
    <p:extLst>
      <p:ext uri="{BB962C8B-B14F-4D97-AF65-F5344CB8AC3E}">
        <p14:creationId xmlns:p14="http://schemas.microsoft.com/office/powerpoint/2010/main" val="2810376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C0FD7-7438-99F2-027B-0264589ED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3335F-7E0D-CCF4-8D34-06E9DB71C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72FCA-EC1C-07FA-35B7-61410386561C}"/>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19B4ED35-C621-69F0-B6DB-544F65293152}"/>
              </a:ext>
            </a:extLst>
          </p:cNvPr>
          <p:cNvSpPr>
            <a:spLocks noGrp="1"/>
          </p:cNvSpPr>
          <p:nvPr>
            <p:ph type="sldNum" sz="quarter" idx="5"/>
          </p:nvPr>
        </p:nvSpPr>
        <p:spPr/>
        <p:txBody>
          <a:bodyPr/>
          <a:lstStyle/>
          <a:p>
            <a:fld id="{50A94424-F469-434F-BBB9-4EEE74269A4E}" type="slidenum">
              <a:rPr lang="de-DE" smtClean="0"/>
              <a:t>23</a:t>
            </a:fld>
            <a:endParaRPr lang="de-DE"/>
          </a:p>
        </p:txBody>
      </p:sp>
    </p:spTree>
    <p:extLst>
      <p:ext uri="{BB962C8B-B14F-4D97-AF65-F5344CB8AC3E}">
        <p14:creationId xmlns:p14="http://schemas.microsoft.com/office/powerpoint/2010/main" val="137403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DDC3E-D45B-9660-31C8-D651BC2DD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8EFEB-E783-980E-54A9-BC7A972EE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B74E9-A5B0-0A36-C8A1-E3C2DB1E13F6}"/>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0C039FD0-0C4F-26B6-6E66-29076AEBDCC6}"/>
              </a:ext>
            </a:extLst>
          </p:cNvPr>
          <p:cNvSpPr>
            <a:spLocks noGrp="1"/>
          </p:cNvSpPr>
          <p:nvPr>
            <p:ph type="sldNum" sz="quarter" idx="5"/>
          </p:nvPr>
        </p:nvSpPr>
        <p:spPr/>
        <p:txBody>
          <a:bodyPr/>
          <a:lstStyle/>
          <a:p>
            <a:fld id="{50A94424-F469-434F-BBB9-4EEE74269A4E}" type="slidenum">
              <a:rPr lang="de-DE" smtClean="0"/>
              <a:t>24</a:t>
            </a:fld>
            <a:endParaRPr lang="de-DE"/>
          </a:p>
        </p:txBody>
      </p:sp>
    </p:spTree>
    <p:extLst>
      <p:ext uri="{BB962C8B-B14F-4D97-AF65-F5344CB8AC3E}">
        <p14:creationId xmlns:p14="http://schemas.microsoft.com/office/powerpoint/2010/main" val="2648453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86691-E617-7131-FB93-C7D41079A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5EF76-5826-A39A-D0E7-62D35E263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1864C-0C58-656E-6F7C-EF5020547C44}"/>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C4BEF39B-F53F-2AE7-B92B-5AE8056FDA4F}"/>
              </a:ext>
            </a:extLst>
          </p:cNvPr>
          <p:cNvSpPr>
            <a:spLocks noGrp="1"/>
          </p:cNvSpPr>
          <p:nvPr>
            <p:ph type="sldNum" sz="quarter" idx="5"/>
          </p:nvPr>
        </p:nvSpPr>
        <p:spPr/>
        <p:txBody>
          <a:bodyPr/>
          <a:lstStyle/>
          <a:p>
            <a:fld id="{50A94424-F469-434F-BBB9-4EEE74269A4E}" type="slidenum">
              <a:rPr lang="de-DE" smtClean="0"/>
              <a:t>25</a:t>
            </a:fld>
            <a:endParaRPr lang="de-DE"/>
          </a:p>
        </p:txBody>
      </p:sp>
    </p:spTree>
    <p:extLst>
      <p:ext uri="{BB962C8B-B14F-4D97-AF65-F5344CB8AC3E}">
        <p14:creationId xmlns:p14="http://schemas.microsoft.com/office/powerpoint/2010/main" val="2711621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6478-2F83-BFAA-BBE6-CF5D1980C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10FE3-44F9-2310-FC6C-6BDF25F34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EC820-3086-5BB1-2B51-0764995CCDBB}"/>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E6848CAD-1AA8-2D31-FE57-C9AB210C4C0A}"/>
              </a:ext>
            </a:extLst>
          </p:cNvPr>
          <p:cNvSpPr>
            <a:spLocks noGrp="1"/>
          </p:cNvSpPr>
          <p:nvPr>
            <p:ph type="sldNum" sz="quarter" idx="5"/>
          </p:nvPr>
        </p:nvSpPr>
        <p:spPr/>
        <p:txBody>
          <a:bodyPr/>
          <a:lstStyle/>
          <a:p>
            <a:fld id="{50A94424-F469-434F-BBB9-4EEE74269A4E}" type="slidenum">
              <a:rPr lang="de-DE" smtClean="0"/>
              <a:t>26</a:t>
            </a:fld>
            <a:endParaRPr lang="de-DE"/>
          </a:p>
        </p:txBody>
      </p:sp>
    </p:spTree>
    <p:extLst>
      <p:ext uri="{BB962C8B-B14F-4D97-AF65-F5344CB8AC3E}">
        <p14:creationId xmlns:p14="http://schemas.microsoft.com/office/powerpoint/2010/main" val="321473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61FF-8903-4625-D7DB-B45F80A34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5ED08-F161-C544-ADC1-163797AF2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63034-C7CA-BF7F-2DD2-ECA5A8A9272F}"/>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90B74761-F3F2-ED80-0C0A-89BA0E9ACDC2}"/>
              </a:ext>
            </a:extLst>
          </p:cNvPr>
          <p:cNvSpPr>
            <a:spLocks noGrp="1"/>
          </p:cNvSpPr>
          <p:nvPr>
            <p:ph type="sldNum" sz="quarter" idx="5"/>
          </p:nvPr>
        </p:nvSpPr>
        <p:spPr/>
        <p:txBody>
          <a:bodyPr/>
          <a:lstStyle/>
          <a:p>
            <a:fld id="{50A94424-F469-434F-BBB9-4EEE74269A4E}" type="slidenum">
              <a:rPr lang="de-DE" smtClean="0"/>
              <a:t>27</a:t>
            </a:fld>
            <a:endParaRPr lang="de-DE"/>
          </a:p>
        </p:txBody>
      </p:sp>
    </p:spTree>
    <p:extLst>
      <p:ext uri="{BB962C8B-B14F-4D97-AF65-F5344CB8AC3E}">
        <p14:creationId xmlns:p14="http://schemas.microsoft.com/office/powerpoint/2010/main" val="402585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22C3B-3809-AC69-4137-D20EE577B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7C307-5132-8AD0-2506-8548BE1AF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754AF-8052-AEA3-7D12-7D1DCA85784E}"/>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461566D7-C56C-F10E-30E5-6BD90927384A}"/>
              </a:ext>
            </a:extLst>
          </p:cNvPr>
          <p:cNvSpPr>
            <a:spLocks noGrp="1"/>
          </p:cNvSpPr>
          <p:nvPr>
            <p:ph type="sldNum" sz="quarter" idx="5"/>
          </p:nvPr>
        </p:nvSpPr>
        <p:spPr/>
        <p:txBody>
          <a:bodyPr/>
          <a:lstStyle/>
          <a:p>
            <a:fld id="{50A94424-F469-434F-BBB9-4EEE74269A4E}" type="slidenum">
              <a:rPr lang="de-DE" smtClean="0"/>
              <a:t>28</a:t>
            </a:fld>
            <a:endParaRPr lang="de-DE"/>
          </a:p>
        </p:txBody>
      </p:sp>
    </p:spTree>
    <p:extLst>
      <p:ext uri="{BB962C8B-B14F-4D97-AF65-F5344CB8AC3E}">
        <p14:creationId xmlns:p14="http://schemas.microsoft.com/office/powerpoint/2010/main" val="2606394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2E4CF-30A7-52A6-73EE-DF3B77B06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90227-C142-257D-ED6E-855D994A9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1D705-FCA7-D71A-5EB9-DFDEB23B7B2B}"/>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2158A34F-8921-5711-46FE-DFAFB140F4B7}"/>
              </a:ext>
            </a:extLst>
          </p:cNvPr>
          <p:cNvSpPr>
            <a:spLocks noGrp="1"/>
          </p:cNvSpPr>
          <p:nvPr>
            <p:ph type="sldNum" sz="quarter" idx="5"/>
          </p:nvPr>
        </p:nvSpPr>
        <p:spPr/>
        <p:txBody>
          <a:bodyPr/>
          <a:lstStyle/>
          <a:p>
            <a:fld id="{50A94424-F469-434F-BBB9-4EEE74269A4E}" type="slidenum">
              <a:rPr lang="de-DE" smtClean="0"/>
              <a:t>29</a:t>
            </a:fld>
            <a:endParaRPr lang="de-DE"/>
          </a:p>
        </p:txBody>
      </p:sp>
    </p:spTree>
    <p:extLst>
      <p:ext uri="{BB962C8B-B14F-4D97-AF65-F5344CB8AC3E}">
        <p14:creationId xmlns:p14="http://schemas.microsoft.com/office/powerpoint/2010/main" val="318134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C8F8-D49F-4DC9-476D-570D2E095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BA1D9-C7D0-3907-40FF-25457EB73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651DE-C160-78AD-D40B-F103299D7E4B}"/>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CBE68CBB-D936-07B2-B78C-77A09B577915}"/>
              </a:ext>
            </a:extLst>
          </p:cNvPr>
          <p:cNvSpPr>
            <a:spLocks noGrp="1"/>
          </p:cNvSpPr>
          <p:nvPr>
            <p:ph type="sldNum" sz="quarter" idx="5"/>
          </p:nvPr>
        </p:nvSpPr>
        <p:spPr/>
        <p:txBody>
          <a:bodyPr/>
          <a:lstStyle/>
          <a:p>
            <a:fld id="{50A94424-F469-434F-BBB9-4EEE74269A4E}" type="slidenum">
              <a:rPr lang="de-DE" smtClean="0"/>
              <a:t>3</a:t>
            </a:fld>
            <a:endParaRPr lang="de-DE"/>
          </a:p>
        </p:txBody>
      </p:sp>
    </p:spTree>
    <p:extLst>
      <p:ext uri="{BB962C8B-B14F-4D97-AF65-F5344CB8AC3E}">
        <p14:creationId xmlns:p14="http://schemas.microsoft.com/office/powerpoint/2010/main" val="1253946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9C8C-ADBA-CA4C-B197-92ECF9EF8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A046B-6B6B-3E13-DAE5-DD1409A0A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ECE81-CC74-E488-A0CB-E40161237FEE}"/>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1B3C3D8A-2371-0E62-31CD-2B7152426253}"/>
              </a:ext>
            </a:extLst>
          </p:cNvPr>
          <p:cNvSpPr>
            <a:spLocks noGrp="1"/>
          </p:cNvSpPr>
          <p:nvPr>
            <p:ph type="sldNum" sz="quarter" idx="5"/>
          </p:nvPr>
        </p:nvSpPr>
        <p:spPr/>
        <p:txBody>
          <a:bodyPr/>
          <a:lstStyle/>
          <a:p>
            <a:fld id="{50A94424-F469-434F-BBB9-4EEE74269A4E}" type="slidenum">
              <a:rPr lang="de-DE" smtClean="0"/>
              <a:t>30</a:t>
            </a:fld>
            <a:endParaRPr lang="de-DE"/>
          </a:p>
        </p:txBody>
      </p:sp>
    </p:spTree>
    <p:extLst>
      <p:ext uri="{BB962C8B-B14F-4D97-AF65-F5344CB8AC3E}">
        <p14:creationId xmlns:p14="http://schemas.microsoft.com/office/powerpoint/2010/main" val="3826218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B4AB-3590-559A-DEFE-06231C939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3F172-3508-5938-870A-3533ABDD1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5A523-CE13-2BBC-0A59-30B355E3F2AD}"/>
              </a:ext>
            </a:extLst>
          </p:cNvPr>
          <p:cNvSpPr>
            <a:spLocks noGrp="1"/>
          </p:cNvSpPr>
          <p:nvPr>
            <p:ph type="body" idx="1"/>
          </p:nvPr>
        </p:nvSpPr>
        <p:spPr/>
        <p:txBody>
          <a:bodyPr/>
          <a:lstStyle/>
          <a:p>
            <a:pPr algn="l"/>
            <a:r>
              <a:rPr lang="en-GB" b="0" i="0" dirty="0">
                <a:solidFill>
                  <a:srgbClr val="242424"/>
                </a:solidFill>
                <a:effectLst/>
                <a:latin typeface="Segoe UI" panose="020B0502040204020203" pitchFamily="34" charset="0"/>
              </a:rPr>
              <a:t>Imagine a scenario where multiple organizations are working together on a disaster response effort, such as coordinating relief efforts after a major earthquake. These organizations might include government agencies, non-profits, and international aid groups, each using different geospatial data systems and formats.</a:t>
            </a:r>
          </a:p>
          <a:p>
            <a:pPr algn="l"/>
            <a:r>
              <a:rPr lang="en-GB" b="0" i="0" dirty="0">
                <a:solidFill>
                  <a:srgbClr val="242424"/>
                </a:solidFill>
                <a:effectLst/>
                <a:latin typeface="Segoe UI" panose="020B0502040204020203" pitchFamily="34" charset="0"/>
              </a:rPr>
              <a:t>Without a tool like the OGC Rainbow, integrating and sharing this data could be challenging due to differences in terminology, data structures, and formats. This could lead to delays and inefficiencies in the response effort.</a:t>
            </a:r>
          </a:p>
          <a:p>
            <a:pPr algn="l"/>
            <a:r>
              <a:rPr lang="en-GB" b="0" i="0" dirty="0">
                <a:solidFill>
                  <a:srgbClr val="242424"/>
                </a:solidFill>
                <a:effectLst/>
                <a:latin typeface="Segoe UI" panose="020B0502040204020203" pitchFamily="34" charset="0"/>
              </a:rPr>
              <a:t>However, with the OGC Rainbow, these organizations can easily access a centralized platform that standardizes geospatial data concepts and vocabularies. This ensures that all parties are using consistent and interoperable data, facilitating seamless communication and coordination. As a result, relief efforts can be more efficient and effective, ultimately saving lives and resources.</a:t>
            </a:r>
          </a:p>
          <a:p>
            <a:pPr algn="l"/>
            <a:r>
              <a:rPr lang="en-GB" b="0" i="0" dirty="0">
                <a:solidFill>
                  <a:srgbClr val="242424"/>
                </a:solidFill>
                <a:effectLst/>
                <a:latin typeface="Segoe UI" panose="020B0502040204020203" pitchFamily="34" charset="0"/>
              </a:rPr>
              <a:t>In summary, the OGC Rainbow enhances interoperability, making it easier for diverse organizations to collaborate and respond to global challenges more effectively.</a:t>
            </a:r>
          </a:p>
          <a:p>
            <a:endParaRPr lang="en-DE" dirty="0"/>
          </a:p>
        </p:txBody>
      </p:sp>
      <p:sp>
        <p:nvSpPr>
          <p:cNvPr id="4" name="Slide Number Placeholder 3">
            <a:extLst>
              <a:ext uri="{FF2B5EF4-FFF2-40B4-BE49-F238E27FC236}">
                <a16:creationId xmlns:a16="http://schemas.microsoft.com/office/drawing/2014/main" id="{676F94B1-520D-B693-A254-A2741C42EAAB}"/>
              </a:ext>
            </a:extLst>
          </p:cNvPr>
          <p:cNvSpPr>
            <a:spLocks noGrp="1"/>
          </p:cNvSpPr>
          <p:nvPr>
            <p:ph type="sldNum" sz="quarter" idx="5"/>
          </p:nvPr>
        </p:nvSpPr>
        <p:spPr/>
        <p:txBody>
          <a:bodyPr/>
          <a:lstStyle/>
          <a:p>
            <a:fld id="{50A94424-F469-434F-BBB9-4EEE74269A4E}" type="slidenum">
              <a:rPr lang="de-DE" smtClean="0"/>
              <a:t>31</a:t>
            </a:fld>
            <a:endParaRPr lang="de-DE"/>
          </a:p>
        </p:txBody>
      </p:sp>
    </p:spTree>
    <p:extLst>
      <p:ext uri="{BB962C8B-B14F-4D97-AF65-F5344CB8AC3E}">
        <p14:creationId xmlns:p14="http://schemas.microsoft.com/office/powerpoint/2010/main" val="2971438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972D4-6856-AE2F-BC35-5AF9B9677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9FD14-C132-6EE4-1B16-1FE8D2C93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E41A8-4755-F3DB-69C8-A179E0F2C8CF}"/>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3C9481DD-DFDD-B0C9-9F24-21836FEFB6E9}"/>
              </a:ext>
            </a:extLst>
          </p:cNvPr>
          <p:cNvSpPr>
            <a:spLocks noGrp="1"/>
          </p:cNvSpPr>
          <p:nvPr>
            <p:ph type="sldNum" sz="quarter" idx="5"/>
          </p:nvPr>
        </p:nvSpPr>
        <p:spPr/>
        <p:txBody>
          <a:bodyPr/>
          <a:lstStyle/>
          <a:p>
            <a:fld id="{50A94424-F469-434F-BBB9-4EEE74269A4E}" type="slidenum">
              <a:rPr lang="de-DE" smtClean="0"/>
              <a:t>32</a:t>
            </a:fld>
            <a:endParaRPr lang="de-DE"/>
          </a:p>
        </p:txBody>
      </p:sp>
    </p:spTree>
    <p:extLst>
      <p:ext uri="{BB962C8B-B14F-4D97-AF65-F5344CB8AC3E}">
        <p14:creationId xmlns:p14="http://schemas.microsoft.com/office/powerpoint/2010/main" val="2707521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96658-0BD5-D732-5381-426D00B57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682A7-6E08-3C26-57F7-42ADFCDF0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0222B-E911-4E1C-FEBF-D2B9C5521F4F}"/>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1B622984-B22E-9CEC-2181-BB61A7DD64AB}"/>
              </a:ext>
            </a:extLst>
          </p:cNvPr>
          <p:cNvSpPr>
            <a:spLocks noGrp="1"/>
          </p:cNvSpPr>
          <p:nvPr>
            <p:ph type="sldNum" sz="quarter" idx="5"/>
          </p:nvPr>
        </p:nvSpPr>
        <p:spPr/>
        <p:txBody>
          <a:bodyPr/>
          <a:lstStyle/>
          <a:p>
            <a:fld id="{50A94424-F469-434F-BBB9-4EEE74269A4E}" type="slidenum">
              <a:rPr lang="de-DE" smtClean="0"/>
              <a:t>33</a:t>
            </a:fld>
            <a:endParaRPr lang="de-DE"/>
          </a:p>
        </p:txBody>
      </p:sp>
    </p:spTree>
    <p:extLst>
      <p:ext uri="{BB962C8B-B14F-4D97-AF65-F5344CB8AC3E}">
        <p14:creationId xmlns:p14="http://schemas.microsoft.com/office/powerpoint/2010/main" val="2680008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CC552-0C00-F232-1469-58CFD5F6A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CFFD0-ED3C-A474-C156-F01AFF81B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BDD86-DB45-D85D-CA49-CBD162CF3B72}"/>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2E4BE688-7FCA-D3F2-22EE-0E7148C4DF6B}"/>
              </a:ext>
            </a:extLst>
          </p:cNvPr>
          <p:cNvSpPr>
            <a:spLocks noGrp="1"/>
          </p:cNvSpPr>
          <p:nvPr>
            <p:ph type="sldNum" sz="quarter" idx="5"/>
          </p:nvPr>
        </p:nvSpPr>
        <p:spPr/>
        <p:txBody>
          <a:bodyPr/>
          <a:lstStyle/>
          <a:p>
            <a:fld id="{50A94424-F469-434F-BBB9-4EEE74269A4E}" type="slidenum">
              <a:rPr lang="de-DE" smtClean="0"/>
              <a:t>34</a:t>
            </a:fld>
            <a:endParaRPr lang="de-DE"/>
          </a:p>
        </p:txBody>
      </p:sp>
    </p:spTree>
    <p:extLst>
      <p:ext uri="{BB962C8B-B14F-4D97-AF65-F5344CB8AC3E}">
        <p14:creationId xmlns:p14="http://schemas.microsoft.com/office/powerpoint/2010/main" val="2470672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1B988-7DAC-B377-7D8B-F7BF31158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B2EEC-CC61-5C18-B001-930A7088B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8B460-D1E7-4979-AA9C-A51F48B2995B}"/>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CEE67882-3827-ED07-76C6-16B38C386BAF}"/>
              </a:ext>
            </a:extLst>
          </p:cNvPr>
          <p:cNvSpPr>
            <a:spLocks noGrp="1"/>
          </p:cNvSpPr>
          <p:nvPr>
            <p:ph type="sldNum" sz="quarter" idx="5"/>
          </p:nvPr>
        </p:nvSpPr>
        <p:spPr/>
        <p:txBody>
          <a:bodyPr/>
          <a:lstStyle/>
          <a:p>
            <a:fld id="{50A94424-F469-434F-BBB9-4EEE74269A4E}" type="slidenum">
              <a:rPr lang="de-DE" smtClean="0"/>
              <a:t>35</a:t>
            </a:fld>
            <a:endParaRPr lang="de-DE"/>
          </a:p>
        </p:txBody>
      </p:sp>
    </p:spTree>
    <p:extLst>
      <p:ext uri="{BB962C8B-B14F-4D97-AF65-F5344CB8AC3E}">
        <p14:creationId xmlns:p14="http://schemas.microsoft.com/office/powerpoint/2010/main" val="96037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7F939-6C3F-EFFE-73FA-093F9A032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3D659-F534-F29E-E029-929B42C1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56657-408C-2CEE-8819-8424EB406AEC}"/>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4A2023E4-BC22-0D12-D308-95F0F3E06E9F}"/>
              </a:ext>
            </a:extLst>
          </p:cNvPr>
          <p:cNvSpPr>
            <a:spLocks noGrp="1"/>
          </p:cNvSpPr>
          <p:nvPr>
            <p:ph type="sldNum" sz="quarter" idx="5"/>
          </p:nvPr>
        </p:nvSpPr>
        <p:spPr/>
        <p:txBody>
          <a:bodyPr/>
          <a:lstStyle/>
          <a:p>
            <a:fld id="{50A94424-F469-434F-BBB9-4EEE74269A4E}" type="slidenum">
              <a:rPr lang="de-DE" smtClean="0"/>
              <a:t>4</a:t>
            </a:fld>
            <a:endParaRPr lang="de-DE"/>
          </a:p>
        </p:txBody>
      </p:sp>
    </p:spTree>
    <p:extLst>
      <p:ext uri="{BB962C8B-B14F-4D97-AF65-F5344CB8AC3E}">
        <p14:creationId xmlns:p14="http://schemas.microsoft.com/office/powerpoint/2010/main" val="45672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99BC8-C2B5-679C-D3A5-470A77991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A86F3-0B7A-C775-AF5E-56756885B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577B9-C554-74C4-B458-1ADD6F041C9B}"/>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15006126-0653-CBB4-D810-081869EF658C}"/>
              </a:ext>
            </a:extLst>
          </p:cNvPr>
          <p:cNvSpPr>
            <a:spLocks noGrp="1"/>
          </p:cNvSpPr>
          <p:nvPr>
            <p:ph type="sldNum" sz="quarter" idx="5"/>
          </p:nvPr>
        </p:nvSpPr>
        <p:spPr/>
        <p:txBody>
          <a:bodyPr/>
          <a:lstStyle/>
          <a:p>
            <a:fld id="{50A94424-F469-434F-BBB9-4EEE74269A4E}" type="slidenum">
              <a:rPr lang="de-DE" smtClean="0"/>
              <a:t>5</a:t>
            </a:fld>
            <a:endParaRPr lang="de-DE"/>
          </a:p>
        </p:txBody>
      </p:sp>
    </p:spTree>
    <p:extLst>
      <p:ext uri="{BB962C8B-B14F-4D97-AF65-F5344CB8AC3E}">
        <p14:creationId xmlns:p14="http://schemas.microsoft.com/office/powerpoint/2010/main" val="382290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74710-B98C-BD85-7B27-6CC9B3A4D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A7713-5D87-A460-A2BA-B362CC488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1A14E-44E3-8D69-7112-88BCDF07E13B}"/>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60A03DD0-EE31-9FDF-85F8-5840113B91E6}"/>
              </a:ext>
            </a:extLst>
          </p:cNvPr>
          <p:cNvSpPr>
            <a:spLocks noGrp="1"/>
          </p:cNvSpPr>
          <p:nvPr>
            <p:ph type="sldNum" sz="quarter" idx="5"/>
          </p:nvPr>
        </p:nvSpPr>
        <p:spPr/>
        <p:txBody>
          <a:bodyPr/>
          <a:lstStyle/>
          <a:p>
            <a:fld id="{50A94424-F469-434F-BBB9-4EEE74269A4E}" type="slidenum">
              <a:rPr lang="de-DE" smtClean="0"/>
              <a:t>6</a:t>
            </a:fld>
            <a:endParaRPr lang="de-DE"/>
          </a:p>
        </p:txBody>
      </p:sp>
    </p:spTree>
    <p:extLst>
      <p:ext uri="{BB962C8B-B14F-4D97-AF65-F5344CB8AC3E}">
        <p14:creationId xmlns:p14="http://schemas.microsoft.com/office/powerpoint/2010/main" val="311613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8294-0670-64AC-B17F-F58B562CD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8A6F9-4E95-D8A2-D0FF-336180F2B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132E6-97D9-DD59-EFBA-A04CC7958461}"/>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2225C8F4-4216-C2EF-4931-BF2156F3BD44}"/>
              </a:ext>
            </a:extLst>
          </p:cNvPr>
          <p:cNvSpPr>
            <a:spLocks noGrp="1"/>
          </p:cNvSpPr>
          <p:nvPr>
            <p:ph type="sldNum" sz="quarter" idx="5"/>
          </p:nvPr>
        </p:nvSpPr>
        <p:spPr/>
        <p:txBody>
          <a:bodyPr/>
          <a:lstStyle/>
          <a:p>
            <a:fld id="{50A94424-F469-434F-BBB9-4EEE74269A4E}" type="slidenum">
              <a:rPr lang="de-DE" smtClean="0"/>
              <a:t>7</a:t>
            </a:fld>
            <a:endParaRPr lang="de-DE"/>
          </a:p>
        </p:txBody>
      </p:sp>
    </p:spTree>
    <p:extLst>
      <p:ext uri="{BB962C8B-B14F-4D97-AF65-F5344CB8AC3E}">
        <p14:creationId xmlns:p14="http://schemas.microsoft.com/office/powerpoint/2010/main" val="404471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F43C5-BFA0-AB77-AF8E-0644989B1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1DA6F-4C46-7DB9-D8E4-1195CF8BF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964D1-894D-0011-3B22-AFD9D95CD532}"/>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E8020213-449E-1423-9071-2E528DA2D4EB}"/>
              </a:ext>
            </a:extLst>
          </p:cNvPr>
          <p:cNvSpPr>
            <a:spLocks noGrp="1"/>
          </p:cNvSpPr>
          <p:nvPr>
            <p:ph type="sldNum" sz="quarter" idx="5"/>
          </p:nvPr>
        </p:nvSpPr>
        <p:spPr/>
        <p:txBody>
          <a:bodyPr/>
          <a:lstStyle/>
          <a:p>
            <a:fld id="{50A94424-F469-434F-BBB9-4EEE74269A4E}" type="slidenum">
              <a:rPr lang="de-DE" smtClean="0"/>
              <a:t>8</a:t>
            </a:fld>
            <a:endParaRPr lang="de-DE"/>
          </a:p>
        </p:txBody>
      </p:sp>
    </p:spTree>
    <p:extLst>
      <p:ext uri="{BB962C8B-B14F-4D97-AF65-F5344CB8AC3E}">
        <p14:creationId xmlns:p14="http://schemas.microsoft.com/office/powerpoint/2010/main" val="206033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B17C6-3FBE-D702-056E-E3E164EA3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CFF48-FA5F-F279-67E1-10DE33D74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05641-4613-0A6A-1811-15CC6AFDA9EE}"/>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E0B909B3-565A-5A01-181D-CC00922E8124}"/>
              </a:ext>
            </a:extLst>
          </p:cNvPr>
          <p:cNvSpPr>
            <a:spLocks noGrp="1"/>
          </p:cNvSpPr>
          <p:nvPr>
            <p:ph type="sldNum" sz="quarter" idx="5"/>
          </p:nvPr>
        </p:nvSpPr>
        <p:spPr/>
        <p:txBody>
          <a:bodyPr/>
          <a:lstStyle/>
          <a:p>
            <a:fld id="{50A94424-F469-434F-BBB9-4EEE74269A4E}" type="slidenum">
              <a:rPr lang="de-DE" smtClean="0"/>
              <a:t>9</a:t>
            </a:fld>
            <a:endParaRPr lang="de-DE"/>
          </a:p>
        </p:txBody>
      </p:sp>
    </p:spTree>
    <p:extLst>
      <p:ext uri="{BB962C8B-B14F-4D97-AF65-F5344CB8AC3E}">
        <p14:creationId xmlns:p14="http://schemas.microsoft.com/office/powerpoint/2010/main" val="2751982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med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290268" y="1122363"/>
            <a:ext cx="5717512" cy="2387600"/>
          </a:xfrm>
        </p:spPr>
        <p:txBody>
          <a:bodyPr anchor="b">
            <a:normAutofit/>
          </a:bodyPr>
          <a:lstStyle>
            <a:lvl1pPr algn="ctr">
              <a:defRPr sz="5400">
                <a:solidFill>
                  <a:srgbClr val="006699"/>
                </a:solidFill>
                <a:latin typeface="Trebuchet MS" panose="020B0603020202020204" pitchFamily="34" charset="0"/>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Undertittel 2"/>
          <p:cNvSpPr>
            <a:spLocks noGrp="1"/>
          </p:cNvSpPr>
          <p:nvPr>
            <p:ph type="subTitle" idx="1" hasCustomPrompt="1"/>
          </p:nvPr>
        </p:nvSpPr>
        <p:spPr>
          <a:xfrm>
            <a:off x="6290268" y="3661723"/>
            <a:ext cx="5717512"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err="1"/>
              <a:t>Click</a:t>
            </a:r>
            <a:r>
              <a:rPr lang="nb-NO"/>
              <a:t> to </a:t>
            </a:r>
            <a:r>
              <a:rPr lang="nb-NO" err="1"/>
              <a:t>edit</a:t>
            </a:r>
            <a:r>
              <a:rPr lang="nb-NO"/>
              <a:t> </a:t>
            </a:r>
            <a:r>
              <a:rPr lang="nb-NO" err="1"/>
              <a:t>subtitle</a:t>
            </a:r>
            <a:endParaRPr lang="nb-NO"/>
          </a:p>
        </p:txBody>
      </p:sp>
      <p:sp>
        <p:nvSpPr>
          <p:cNvPr id="5" name="Plassholder for bilde 4"/>
          <p:cNvSpPr>
            <a:spLocks noGrp="1"/>
          </p:cNvSpPr>
          <p:nvPr>
            <p:ph type="pic" sz="quarter" idx="10"/>
          </p:nvPr>
        </p:nvSpPr>
        <p:spPr>
          <a:xfrm>
            <a:off x="7317" y="0"/>
            <a:ext cx="6096000" cy="6858000"/>
          </a:xfrm>
        </p:spPr>
        <p:txBody>
          <a:bodyPr/>
          <a:lstStyle/>
          <a:p>
            <a:r>
              <a:rPr lang="de-DE"/>
              <a:t>Bild durch Klicken auf Symbol hinzufügen</a:t>
            </a:r>
            <a:endParaRPr lang="nb-NO"/>
          </a:p>
        </p:txBody>
      </p:sp>
      <p:pic>
        <p:nvPicPr>
          <p:cNvPr id="12" name="Picture 2" descr="A logo with a globe and a logo in the middle of a laurel wreath&#10;&#10;Description automatically generated">
            <a:extLst>
              <a:ext uri="{FF2B5EF4-FFF2-40B4-BE49-F238E27FC236}">
                <a16:creationId xmlns:a16="http://schemas.microsoft.com/office/drawing/2014/main" id="{639D0EA8-7668-5797-521B-06F448AB5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357" y="5420681"/>
            <a:ext cx="1605667" cy="1243781"/>
          </a:xfrm>
          <a:prstGeom prst="rect">
            <a:avLst/>
          </a:prstGeom>
          <a:ln>
            <a:noFill/>
          </a:ln>
        </p:spPr>
      </p:pic>
      <p:sp>
        <p:nvSpPr>
          <p:cNvPr id="13" name="TextBox 1">
            <a:extLst>
              <a:ext uri="{FF2B5EF4-FFF2-40B4-BE49-F238E27FC236}">
                <a16:creationId xmlns:a16="http://schemas.microsoft.com/office/drawing/2014/main" id="{1559BAD9-8D04-4E1E-FAC3-F9761A85E1AA}"/>
              </a:ext>
            </a:extLst>
          </p:cNvPr>
          <p:cNvSpPr txBox="1"/>
          <p:nvPr/>
        </p:nvSpPr>
        <p:spPr>
          <a:xfrm>
            <a:off x="9055291" y="5627074"/>
            <a:ext cx="3129392" cy="830997"/>
          </a:xfrm>
          <a:prstGeom prst="rect">
            <a:avLst/>
          </a:prstGeom>
          <a:noFill/>
          <a:ln>
            <a:noFill/>
          </a:ln>
        </p:spPr>
        <p:txBody>
          <a:bodyPr wrap="square" rtlCol="0">
            <a:spAutoFit/>
          </a:bodyPr>
          <a:lstStyle/>
          <a:p>
            <a:r>
              <a:rPr lang="en-AU" sz="1600" b="1">
                <a:ln>
                  <a:solidFill>
                    <a:srgbClr val="2693B8"/>
                  </a:solidFill>
                </a:ln>
                <a:solidFill>
                  <a:srgbClr val="2693B8"/>
                </a:solidFill>
                <a:latin typeface="Arial" panose="020B0604020202020204" pitchFamily="34" charset="0"/>
              </a:rPr>
              <a:t>United Nations</a:t>
            </a:r>
          </a:p>
          <a:p>
            <a:r>
              <a:rPr lang="en-AU" sz="1600" b="1">
                <a:ln>
                  <a:solidFill>
                    <a:srgbClr val="2693B8"/>
                  </a:solidFill>
                </a:ln>
                <a:solidFill>
                  <a:srgbClr val="2693B8"/>
                </a:solidFill>
                <a:latin typeface="Arial" panose="020B0604020202020204" pitchFamily="34" charset="0"/>
              </a:rPr>
              <a:t>Global Geodetic </a:t>
            </a:r>
          </a:p>
          <a:p>
            <a:r>
              <a:rPr lang="en-AU" sz="1600" b="1">
                <a:ln>
                  <a:solidFill>
                    <a:srgbClr val="2693B8"/>
                  </a:solidFill>
                </a:ln>
                <a:solidFill>
                  <a:srgbClr val="2693B8"/>
                </a:solidFill>
                <a:latin typeface="Arial" panose="020B0604020202020204" pitchFamily="34" charset="0"/>
              </a:rPr>
              <a:t>Centre of Excellence</a:t>
            </a:r>
            <a:endParaRPr lang="en-AU" sz="3600" b="1">
              <a:ln>
                <a:solidFill>
                  <a:srgbClr val="2693B8"/>
                </a:solidFill>
              </a:ln>
              <a:solidFill>
                <a:srgbClr val="2693B8"/>
              </a:solidFill>
              <a:latin typeface="Arial" panose="020B0604020202020204" pitchFamily="34" charset="0"/>
            </a:endParaRPr>
          </a:p>
        </p:txBody>
      </p:sp>
    </p:spTree>
    <p:extLst>
      <p:ext uri="{BB962C8B-B14F-4D97-AF65-F5344CB8AC3E}">
        <p14:creationId xmlns:p14="http://schemas.microsoft.com/office/powerpoint/2010/main" val="3913589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6" name="TekstSylinder 5"/>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7C7CC882-8597-DD89-CB72-F3F21BF8D6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7780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ort bilde">
    <p:spTree>
      <p:nvGrpSpPr>
        <p:cNvPr id="1" name=""/>
        <p:cNvGrpSpPr/>
        <p:nvPr/>
      </p:nvGrpSpPr>
      <p:grpSpPr>
        <a:xfrm>
          <a:off x="0" y="0"/>
          <a:ext cx="0" cy="0"/>
          <a:chOff x="0" y="0"/>
          <a:chExt cx="0" cy="0"/>
        </a:xfrm>
      </p:grpSpPr>
      <p:sp>
        <p:nvSpPr>
          <p:cNvPr id="17" name="Plassholder for bilde 16"/>
          <p:cNvSpPr>
            <a:spLocks noGrp="1"/>
          </p:cNvSpPr>
          <p:nvPr>
            <p:ph type="pic" sz="quarter" idx="10" hasCustomPrompt="1"/>
          </p:nvPr>
        </p:nvSpPr>
        <p:spPr>
          <a:xfrm>
            <a:off x="838200" y="365125"/>
            <a:ext cx="10515600" cy="5494338"/>
          </a:xfrm>
        </p:spPr>
        <p:txBody>
          <a:bodyPr/>
          <a:lstStyle>
            <a:lvl1pPr>
              <a:defRPr/>
            </a:lvl1pPr>
          </a:lstStyle>
          <a:p>
            <a:r>
              <a:rPr lang="nb-NO" err="1"/>
              <a:t>Click</a:t>
            </a:r>
            <a:r>
              <a:rPr lang="nb-NO"/>
              <a:t> </a:t>
            </a:r>
            <a:r>
              <a:rPr lang="nb-NO" err="1"/>
              <a:t>icon</a:t>
            </a:r>
            <a:r>
              <a:rPr lang="nb-NO"/>
              <a:t> to </a:t>
            </a:r>
            <a:r>
              <a:rPr lang="nb-NO" err="1"/>
              <a:t>add</a:t>
            </a:r>
            <a:r>
              <a:rPr lang="nb-NO"/>
              <a:t> image</a:t>
            </a:r>
          </a:p>
        </p:txBody>
      </p:sp>
      <p:sp>
        <p:nvSpPr>
          <p:cNvPr id="11" name="TekstSylinder 10"/>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2" name="Picture 2" descr="A logo with a globe and a logo in the middle of a laurel wreath&#10;&#10;Description automatically generated">
            <a:extLst>
              <a:ext uri="{FF2B5EF4-FFF2-40B4-BE49-F238E27FC236}">
                <a16:creationId xmlns:a16="http://schemas.microsoft.com/office/drawing/2014/main" id="{CD771D72-52F9-60CD-5C45-525133E53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70070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457200"/>
            <a:ext cx="3932237" cy="1600200"/>
          </a:xfrm>
        </p:spPr>
        <p:txBody>
          <a:bodyPr anchor="b"/>
          <a:lstStyle>
            <a:lvl1pPr>
              <a:defRPr sz="3200">
                <a:latin typeface="+mj-lt"/>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err="1"/>
              <a:t>Click</a:t>
            </a:r>
            <a:r>
              <a:rPr lang="nb-NO"/>
              <a:t> to </a:t>
            </a:r>
            <a:r>
              <a:rPr lang="nb-NO" err="1"/>
              <a:t>edit</a:t>
            </a:r>
            <a:r>
              <a:rPr lang="nb-NO"/>
              <a:t> </a:t>
            </a:r>
            <a:r>
              <a:rPr lang="nb-NO" err="1"/>
              <a:t>text</a:t>
            </a:r>
            <a:endParaRPr lang="nb-NO"/>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a:p>
            <a:endParaRPr lang="nb-NO" sz="160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71BA29D1-2FF8-E91C-D155-07033B7AC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08272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hasCustomPrompt="1"/>
          </p:nvPr>
        </p:nvSpPr>
        <p:spPr>
          <a:xfrm>
            <a:off x="5246250" y="1187133"/>
            <a:ext cx="6172200" cy="4681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err="1"/>
              <a:t>Click</a:t>
            </a:r>
            <a:r>
              <a:rPr lang="nb-NO"/>
              <a:t> </a:t>
            </a:r>
            <a:r>
              <a:rPr lang="nb-NO" err="1"/>
              <a:t>icon</a:t>
            </a:r>
            <a:r>
              <a:rPr lang="nb-NO"/>
              <a:t> to </a:t>
            </a:r>
            <a:r>
              <a:rPr lang="nb-NO" err="1"/>
              <a:t>add</a:t>
            </a:r>
            <a:r>
              <a:rPr lang="nb-NO"/>
              <a:t> image</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err="1"/>
              <a:t>Click</a:t>
            </a:r>
            <a:r>
              <a:rPr lang="nb-NO"/>
              <a:t> to </a:t>
            </a:r>
            <a:r>
              <a:rPr lang="nb-NO" err="1"/>
              <a:t>edit</a:t>
            </a:r>
            <a:r>
              <a:rPr lang="nb-NO"/>
              <a:t> </a:t>
            </a:r>
            <a:r>
              <a:rPr lang="nb-NO" err="1"/>
              <a:t>text</a:t>
            </a:r>
            <a:endParaRPr lang="nb-NO"/>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a:p>
            <a:endParaRPr lang="nb-NO" sz="160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AA7E8EC-8CC4-39C7-C40A-093BDB17A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10" name="Tittel 9">
            <a:extLst>
              <a:ext uri="{FF2B5EF4-FFF2-40B4-BE49-F238E27FC236}">
                <a16:creationId xmlns:a16="http://schemas.microsoft.com/office/drawing/2014/main" id="{CED7B408-E1DE-2D78-5770-B16F6A473F89}"/>
              </a:ext>
            </a:extLst>
          </p:cNvPr>
          <p:cNvSpPr>
            <a:spLocks noGrp="1"/>
          </p:cNvSpPr>
          <p:nvPr>
            <p:ph type="title" hasCustomPrompt="1"/>
          </p:nvPr>
        </p:nvSpPr>
        <p:spPr/>
        <p:txBody>
          <a:bodyPr/>
          <a:lstStyle>
            <a:lvl1pPr>
              <a:defRPr/>
            </a:lvl1pPr>
          </a:lstStyle>
          <a:p>
            <a:r>
              <a:rPr lang="nb-NO" err="1"/>
              <a:t>Click</a:t>
            </a:r>
            <a:r>
              <a:rPr lang="nb-NO"/>
              <a:t> to </a:t>
            </a:r>
            <a:r>
              <a:rPr lang="nb-NO" err="1"/>
              <a:t>edit</a:t>
            </a:r>
            <a:r>
              <a:rPr lang="nb-NO"/>
              <a:t> </a:t>
            </a:r>
            <a:r>
              <a:rPr lang="nb-NO" err="1"/>
              <a:t>text</a:t>
            </a:r>
            <a:endParaRPr lang="en-GB"/>
          </a:p>
        </p:txBody>
      </p:sp>
    </p:spTree>
    <p:extLst>
      <p:ext uri="{BB962C8B-B14F-4D97-AF65-F5344CB8AC3E}">
        <p14:creationId xmlns:p14="http://schemas.microsoft.com/office/powerpoint/2010/main" val="306380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 slide template">
    <p:spTree>
      <p:nvGrpSpPr>
        <p:cNvPr id="1" name=""/>
        <p:cNvGrpSpPr/>
        <p:nvPr/>
      </p:nvGrpSpPr>
      <p:grpSpPr>
        <a:xfrm>
          <a:off x="0" y="0"/>
          <a:ext cx="0" cy="0"/>
          <a:chOff x="0" y="0"/>
          <a:chExt cx="0" cy="0"/>
        </a:xfrm>
      </p:grpSpPr>
      <p:pic>
        <p:nvPicPr>
          <p:cNvPr id="8" name="Picture 2" descr="A logo with a globe and a logo in the middle of a laurel wreath&#10;&#10;Description automatically generated">
            <a:extLst>
              <a:ext uri="{FF2B5EF4-FFF2-40B4-BE49-F238E27FC236}">
                <a16:creationId xmlns:a16="http://schemas.microsoft.com/office/drawing/2014/main" id="{69E3419A-9D21-F8E7-D277-5BB6DA55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136" y="662940"/>
            <a:ext cx="7141728" cy="5532120"/>
          </a:xfrm>
          <a:prstGeom prst="rect">
            <a:avLst/>
          </a:prstGeom>
        </p:spPr>
      </p:pic>
      <p:sp>
        <p:nvSpPr>
          <p:cNvPr id="3" name="Plassholder for innhold 2">
            <a:extLst>
              <a:ext uri="{FF2B5EF4-FFF2-40B4-BE49-F238E27FC236}">
                <a16:creationId xmlns:a16="http://schemas.microsoft.com/office/drawing/2014/main" id="{3F07A731-4C60-A56F-AFF3-B7687E5BEFC3}"/>
              </a:ext>
            </a:extLst>
          </p:cNvPr>
          <p:cNvSpPr>
            <a:spLocks noGrp="1"/>
          </p:cNvSpPr>
          <p:nvPr>
            <p:ph sz="quarter" idx="10"/>
          </p:nvPr>
        </p:nvSpPr>
        <p:spPr>
          <a:xfrm>
            <a:off x="2343150" y="466725"/>
            <a:ext cx="7639050" cy="5981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54108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e">
    <p:bg>
      <p:bgRef idx="1001">
        <a:schemeClr val="bg2"/>
      </p:bgRef>
    </p:bg>
    <p:spTree>
      <p:nvGrpSpPr>
        <p:cNvPr id="1" name=""/>
        <p:cNvGrpSpPr/>
        <p:nvPr/>
      </p:nvGrpSpPr>
      <p:grpSpPr>
        <a:xfrm>
          <a:off x="0" y="0"/>
          <a:ext cx="0" cy="0"/>
          <a:chOff x="0" y="0"/>
          <a:chExt cx="0" cy="0"/>
        </a:xfrm>
      </p:grpSpPr>
      <p:sp>
        <p:nvSpPr>
          <p:cNvPr id="9" name="Plassholder for media 8"/>
          <p:cNvSpPr>
            <a:spLocks noGrp="1"/>
          </p:cNvSpPr>
          <p:nvPr>
            <p:ph type="media" sz="quarter" idx="10"/>
          </p:nvPr>
        </p:nvSpPr>
        <p:spPr>
          <a:xfrm>
            <a:off x="0" y="0"/>
            <a:ext cx="12192000" cy="6858000"/>
          </a:xfrm>
        </p:spPr>
        <p:txBody>
          <a:bodyPr/>
          <a:lstStyle/>
          <a:p>
            <a:r>
              <a:rPr lang="de-DE"/>
              <a:t>Mediaclip durch Klicken auf Symbol hinzufügen</a:t>
            </a:r>
            <a:endParaRPr lang="nb-NO"/>
          </a:p>
        </p:txBody>
      </p:sp>
    </p:spTree>
    <p:extLst>
      <p:ext uri="{BB962C8B-B14F-4D97-AF65-F5344CB8AC3E}">
        <p14:creationId xmlns:p14="http://schemas.microsoft.com/office/powerpoint/2010/main" val="31146017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v2 with SDG icon 17">
    <p:spTree>
      <p:nvGrpSpPr>
        <p:cNvPr id="1" name=""/>
        <p:cNvGrpSpPr/>
        <p:nvPr/>
      </p:nvGrpSpPr>
      <p:grpSpPr>
        <a:xfrm>
          <a:off x="0" y="0"/>
          <a:ext cx="0" cy="0"/>
          <a:chOff x="0" y="0"/>
          <a:chExt cx="0" cy="0"/>
        </a:xfrm>
      </p:grpSpPr>
      <p:sp>
        <p:nvSpPr>
          <p:cNvPr id="15" name="Plassholder for SmartArt 14">
            <a:extLst>
              <a:ext uri="{FF2B5EF4-FFF2-40B4-BE49-F238E27FC236}">
                <a16:creationId xmlns:a16="http://schemas.microsoft.com/office/drawing/2014/main" id="{3607C380-CFB8-77D1-52C8-A4B0D06CF7D4}"/>
              </a:ext>
            </a:extLst>
          </p:cNvPr>
          <p:cNvSpPr>
            <a:spLocks noGrp="1"/>
          </p:cNvSpPr>
          <p:nvPr>
            <p:ph type="dgm" sz="quarter" idx="14"/>
          </p:nvPr>
        </p:nvSpPr>
        <p:spPr>
          <a:xfrm>
            <a:off x="5991947" y="1983085"/>
            <a:ext cx="208105" cy="2519063"/>
          </a:xfrm>
        </p:spPr>
        <p:txBody>
          <a:bodyPr/>
          <a:lstStyle/>
          <a:p>
            <a:r>
              <a:rPr lang="de-DE"/>
              <a:t>Klicken Sie auf das Symbol, um die SmartArt-Grafik hinzuzufügen</a:t>
            </a:r>
            <a:endParaRPr lang="en-GB"/>
          </a:p>
        </p:txBody>
      </p:sp>
      <p:cxnSp>
        <p:nvCxnSpPr>
          <p:cNvPr id="17" name="Rett linje 16">
            <a:extLst>
              <a:ext uri="{FF2B5EF4-FFF2-40B4-BE49-F238E27FC236}">
                <a16:creationId xmlns:a16="http://schemas.microsoft.com/office/drawing/2014/main" id="{5BE2C23C-D439-CA72-AD52-10DD2260D3B7}"/>
              </a:ext>
            </a:extLst>
          </p:cNvPr>
          <p:cNvCxnSpPr>
            <a:cxnSpLocks/>
            <a:stCxn id="15" idx="0"/>
            <a:endCxn id="15" idx="2"/>
          </p:cNvCxnSpPr>
          <p:nvPr/>
        </p:nvCxnSpPr>
        <p:spPr>
          <a:xfrm>
            <a:off x="6096000" y="1983085"/>
            <a:ext cx="0" cy="251906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Plassholder for innhold 19">
            <a:extLst>
              <a:ext uri="{FF2B5EF4-FFF2-40B4-BE49-F238E27FC236}">
                <a16:creationId xmlns:a16="http://schemas.microsoft.com/office/drawing/2014/main" id="{E0923437-F574-3B81-D4C7-6669DDC040DE}"/>
              </a:ext>
            </a:extLst>
          </p:cNvPr>
          <p:cNvSpPr>
            <a:spLocks noGrp="1"/>
          </p:cNvSpPr>
          <p:nvPr>
            <p:ph sz="quarter" idx="15"/>
          </p:nvPr>
        </p:nvSpPr>
        <p:spPr>
          <a:xfrm>
            <a:off x="3065463" y="1982788"/>
            <a:ext cx="270827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22" name="Plassholder for innhold 21">
            <a:extLst>
              <a:ext uri="{FF2B5EF4-FFF2-40B4-BE49-F238E27FC236}">
                <a16:creationId xmlns:a16="http://schemas.microsoft.com/office/drawing/2014/main" id="{CA668EA3-3B63-6A7A-D501-59E9320C284E}"/>
              </a:ext>
            </a:extLst>
          </p:cNvPr>
          <p:cNvSpPr>
            <a:spLocks noGrp="1"/>
          </p:cNvSpPr>
          <p:nvPr>
            <p:ph sz="quarter" idx="16"/>
          </p:nvPr>
        </p:nvSpPr>
        <p:spPr>
          <a:xfrm>
            <a:off x="6499949" y="1982788"/>
            <a:ext cx="238442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23" name="Picture 2" descr="A logo with a globe and a logo in the middle of a laurel wreath&#10;&#10;Description automatically generated">
            <a:extLst>
              <a:ext uri="{FF2B5EF4-FFF2-40B4-BE49-F238E27FC236}">
                <a16:creationId xmlns:a16="http://schemas.microsoft.com/office/drawing/2014/main" id="{5055B45C-2D6A-572E-4272-2AAF08F0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950" y="1739154"/>
            <a:ext cx="3752186" cy="2906516"/>
          </a:xfrm>
          <a:prstGeom prst="rect">
            <a:avLst/>
          </a:prstGeom>
        </p:spPr>
      </p:pic>
      <p:pic>
        <p:nvPicPr>
          <p:cNvPr id="25" name="Bilde 24">
            <a:extLst>
              <a:ext uri="{FF2B5EF4-FFF2-40B4-BE49-F238E27FC236}">
                <a16:creationId xmlns:a16="http://schemas.microsoft.com/office/drawing/2014/main" id="{CBCACED4-7325-84CB-F9E8-CDF97E751BB7}"/>
              </a:ext>
            </a:extLst>
          </p:cNvPr>
          <p:cNvPicPr>
            <a:picLocks noChangeAspect="1"/>
          </p:cNvPicPr>
          <p:nvPr/>
        </p:nvPicPr>
        <p:blipFill>
          <a:blip r:embed="rId3"/>
          <a:stretch>
            <a:fillRect/>
          </a:stretch>
        </p:blipFill>
        <p:spPr>
          <a:xfrm>
            <a:off x="6460556" y="1982788"/>
            <a:ext cx="2519362" cy="2519362"/>
          </a:xfrm>
          <a:prstGeom prst="rect">
            <a:avLst/>
          </a:prstGeom>
        </p:spPr>
      </p:pic>
    </p:spTree>
    <p:extLst>
      <p:ext uri="{BB962C8B-B14F-4D97-AF65-F5344CB8AC3E}">
        <p14:creationId xmlns:p14="http://schemas.microsoft.com/office/powerpoint/2010/main" val="333365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de-DE"/>
              <a:t>Mastertitelformat bearbeiten</a:t>
            </a:r>
            <a:endParaRPr lang="nb-NO"/>
          </a:p>
        </p:txBody>
      </p:sp>
      <p:sp>
        <p:nvSpPr>
          <p:cNvPr id="3" name="Plassholder for loddrett tekst 2"/>
          <p:cNvSpPr>
            <a:spLocks noGrp="1"/>
          </p:cNvSpPr>
          <p:nvPr>
            <p:ph type="body" orient="vert" idx="1"/>
          </p:nvPr>
        </p:nvSpPr>
        <p:spPr>
          <a:xfrm>
            <a:off x="838200" y="1825625"/>
            <a:ext cx="10515600" cy="400490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005687D-8222-7ACA-5A90-FAE65A19A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84590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lvl1pPr>
              <a:defRPr lang="nb-NO" sz="4400" kern="1200" dirty="0" smtClean="0">
                <a:solidFill>
                  <a:srgbClr val="006699"/>
                </a:solidFill>
                <a:latin typeface="+mj-lt"/>
                <a:ea typeface="+mj-ea"/>
                <a:cs typeface="Arial" panose="020B0604020202020204" pitchFamily="34" charset="0"/>
              </a:defRPr>
            </a:lvl1pPr>
          </a:lstStyle>
          <a:p>
            <a:r>
              <a:rPr lang="de-DE"/>
              <a:t>Mastertitelformat bearbeiten</a:t>
            </a:r>
            <a:endParaRPr lang="nb-NO"/>
          </a:p>
        </p:txBody>
      </p:sp>
      <p:sp>
        <p:nvSpPr>
          <p:cNvPr id="3" name="Plassholder for loddrett tekst 2"/>
          <p:cNvSpPr>
            <a:spLocks noGrp="1"/>
          </p:cNvSpPr>
          <p:nvPr>
            <p:ph type="body" orient="vert" idx="1"/>
          </p:nvPr>
        </p:nvSpPr>
        <p:spPr>
          <a:xfrm>
            <a:off x="1081548" y="365125"/>
            <a:ext cx="7490952"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6" name="Plassholder for lysbildenummer 5"/>
          <p:cNvSpPr>
            <a:spLocks noGrp="1"/>
          </p:cNvSpPr>
          <p:nvPr>
            <p:ph type="sldNum" sz="quarter" idx="12"/>
          </p:nvPr>
        </p:nvSpPr>
        <p:spPr>
          <a:xfrm>
            <a:off x="10890066" y="6356350"/>
            <a:ext cx="463733" cy="365125"/>
          </a:xfrm>
        </p:spPr>
        <p:txBody>
          <a:bodyPr/>
          <a:lstStyle/>
          <a:p>
            <a:fld id="{70A91130-2E6E-467B-B855-57E9B3A80903}" type="slidenum">
              <a:rPr lang="de-DE" smtClean="0"/>
              <a:t>‹#›</a:t>
            </a:fld>
            <a:endParaRPr lang="de-DE"/>
          </a:p>
        </p:txBody>
      </p:sp>
      <p:sp>
        <p:nvSpPr>
          <p:cNvPr id="7" name="TekstSylinder 6"/>
          <p:cNvSpPr txBox="1"/>
          <p:nvPr/>
        </p:nvSpPr>
        <p:spPr>
          <a:xfrm rot="5400000">
            <a:off x="-1414742" y="2049424"/>
            <a:ext cx="3676376" cy="307777"/>
          </a:xfrm>
          <a:prstGeom prst="rect">
            <a:avLst/>
          </a:prstGeom>
          <a:noFill/>
        </p:spPr>
        <p:txBody>
          <a:bodyPr wrap="square" rtlCol="0">
            <a:spAutoFit/>
          </a:bodyPr>
          <a:lstStyle/>
          <a:p>
            <a:r>
              <a:rPr lang="nb-NO" sz="1400" baseline="0" err="1">
                <a:solidFill>
                  <a:srgbClr val="006699"/>
                </a:solidFill>
                <a:latin typeface="+mj-lt"/>
                <a:cs typeface="Arial" panose="020B0604020202020204" pitchFamily="34" charset="0"/>
              </a:rPr>
              <a:t>Stronger</a:t>
            </a:r>
            <a:r>
              <a:rPr lang="nb-NO" sz="1400" baseline="0">
                <a:solidFill>
                  <a:srgbClr val="006699"/>
                </a:solidFill>
                <a:latin typeface="+mj-lt"/>
                <a:cs typeface="Arial" panose="020B0604020202020204" pitchFamily="34" charset="0"/>
              </a:rPr>
              <a:t>. </a:t>
            </a:r>
            <a:r>
              <a:rPr lang="nb-NO" sz="1400" baseline="0" err="1">
                <a:solidFill>
                  <a:srgbClr val="006699"/>
                </a:solidFill>
                <a:latin typeface="+mj-lt"/>
                <a:cs typeface="Arial" panose="020B0604020202020204" pitchFamily="34" charset="0"/>
              </a:rPr>
              <a:t>Together</a:t>
            </a:r>
            <a:r>
              <a:rPr lang="nb-NO" sz="1400" baseline="0">
                <a:solidFill>
                  <a:srgbClr val="006699"/>
                </a:solidFill>
                <a:latin typeface="+mj-lt"/>
                <a:cs typeface="Arial" panose="020B0604020202020204" pitchFamily="34" charset="0"/>
              </a:rPr>
              <a:t>.  </a:t>
            </a:r>
            <a:endParaRPr lang="nb-NO" sz="1400">
              <a:solidFill>
                <a:srgbClr val="006699"/>
              </a:solidFill>
              <a:latin typeface="+mj-lt"/>
              <a:cs typeface="Arial" panose="020B0604020202020204" pitchFamily="34" charset="0"/>
            </a:endParaRP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A07ADA9F-D1AD-EE5D-E300-98BEB5565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182" y="5151722"/>
            <a:ext cx="1135083" cy="879257"/>
          </a:xfrm>
          <a:prstGeom prst="rect">
            <a:avLst/>
          </a:prstGeom>
        </p:spPr>
      </p:pic>
    </p:spTree>
    <p:extLst>
      <p:ext uri="{BB962C8B-B14F-4D97-AF65-F5344CB8AC3E}">
        <p14:creationId xmlns:p14="http://schemas.microsoft.com/office/powerpoint/2010/main" val="353383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E949-E66C-6D65-6B07-C03889A8E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4EA0C0-702E-41D7-F5EA-956F860F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2035D0-6280-DE50-5FED-ACED4054E296}"/>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22C90EA2-6FF4-20AE-A4BD-6E655D6F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4DA8A-46EE-0F9A-6E49-E22735A6455C}"/>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28157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uten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1122363"/>
            <a:ext cx="9144000" cy="2387600"/>
          </a:xfrm>
        </p:spPr>
        <p:txBody>
          <a:bodyPr anchor="b"/>
          <a:lstStyle>
            <a:lvl1pPr algn="ctr">
              <a:defRPr sz="6000">
                <a:solidFill>
                  <a:srgbClr val="006699"/>
                </a:solidFill>
                <a:latin typeface="+mj-lt"/>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nb-NO"/>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E33BFF57-20C8-F80F-D701-31BBE7F2D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623" y="5349875"/>
            <a:ext cx="1692022" cy="1310673"/>
          </a:xfrm>
          <a:prstGeom prst="rect">
            <a:avLst/>
          </a:prstGeom>
        </p:spPr>
      </p:pic>
      <p:sp>
        <p:nvSpPr>
          <p:cNvPr id="7" name="TekstSylinder 6">
            <a:extLst>
              <a:ext uri="{FF2B5EF4-FFF2-40B4-BE49-F238E27FC236}">
                <a16:creationId xmlns:a16="http://schemas.microsoft.com/office/drawing/2014/main" id="{7A6DEAAB-3A54-A516-0629-5DD2933659B6}"/>
              </a:ext>
            </a:extLst>
          </p:cNvPr>
          <p:cNvSpPr txBox="1"/>
          <p:nvPr/>
        </p:nvSpPr>
        <p:spPr>
          <a:xfrm>
            <a:off x="5845278" y="5543546"/>
            <a:ext cx="2904699" cy="923330"/>
          </a:xfrm>
          <a:prstGeom prst="rect">
            <a:avLst/>
          </a:prstGeom>
          <a:noFill/>
        </p:spPr>
        <p:txBody>
          <a:bodyPr wrap="square">
            <a:spAutoFit/>
          </a:bodyPr>
          <a:lstStyle/>
          <a:p>
            <a:r>
              <a:rPr lang="en-AU" sz="1800" b="1">
                <a:ln>
                  <a:solidFill>
                    <a:srgbClr val="2693B8"/>
                  </a:solidFill>
                </a:ln>
                <a:solidFill>
                  <a:srgbClr val="2693B8"/>
                </a:solidFill>
                <a:latin typeface="Arial" panose="020B0604020202020204" pitchFamily="34" charset="0"/>
              </a:rPr>
              <a:t>United Nations</a:t>
            </a:r>
          </a:p>
          <a:p>
            <a:r>
              <a:rPr lang="en-AU" sz="1800" b="1">
                <a:ln>
                  <a:solidFill>
                    <a:srgbClr val="2693B8"/>
                  </a:solidFill>
                </a:ln>
                <a:solidFill>
                  <a:srgbClr val="2693B8"/>
                </a:solidFill>
                <a:latin typeface="Arial" panose="020B0604020202020204" pitchFamily="34" charset="0"/>
              </a:rPr>
              <a:t>Global Geodetic </a:t>
            </a:r>
          </a:p>
          <a:p>
            <a:r>
              <a:rPr lang="en-AU" sz="1800" b="1">
                <a:ln>
                  <a:solidFill>
                    <a:srgbClr val="2693B8"/>
                  </a:solidFill>
                </a:ln>
                <a:solidFill>
                  <a:srgbClr val="2693B8"/>
                </a:solidFill>
                <a:latin typeface="Arial" panose="020B0604020202020204" pitchFamily="34" charset="0"/>
              </a:rPr>
              <a:t>Centre of Excellence</a:t>
            </a:r>
          </a:p>
        </p:txBody>
      </p:sp>
    </p:spTree>
    <p:extLst>
      <p:ext uri="{BB962C8B-B14F-4D97-AF65-F5344CB8AC3E}">
        <p14:creationId xmlns:p14="http://schemas.microsoft.com/office/powerpoint/2010/main" val="1945367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9470-4806-D70B-E842-8490A736B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63083-674A-454E-2BC1-09C146CED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1F1C4-BD89-6D90-93C2-D1492D46A6CD}"/>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12EC31F8-B639-3433-C285-1B551C41E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4C1E-A514-92D3-AD2B-A8969E18DD69}"/>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55240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759-9603-B017-DFDD-2D1E4A2B465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87ED74-FC58-77B9-E04E-532EF501D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D3F04E-0EFE-64CD-C9A4-F231F25E0A9B}"/>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10E104D7-B698-B365-E1EE-D0ACC383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4147-B75A-C434-D02B-67B05DFC8F34}"/>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50969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2244-AFED-321F-2EE9-DFDE1EE9EA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58681-98D5-ADC5-E319-646C9A45B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35CC83-1DB9-4533-B638-24E4186AE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3A2C2-DA15-623F-6867-735D2C0D2C6C}"/>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2602C742-AF8A-CAD2-6912-D920469E8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61CAF-D8E6-3A47-C2E4-0CCEF406DC7B}"/>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8095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F5-16A4-055A-0BC4-0F101BBC54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58B834-D7E4-E173-B827-6BB0AE92F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63CA13-A3F5-6A85-2C48-DAC8616314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0C504D-1912-2135-2471-14C919FFC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2FA0F-1A6B-6C42-0C9C-A97235D45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FD62B4-A6D5-3A33-CD6E-B4902E7E7228}"/>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8" name="Footer Placeholder 7">
            <a:extLst>
              <a:ext uri="{FF2B5EF4-FFF2-40B4-BE49-F238E27FC236}">
                <a16:creationId xmlns:a16="http://schemas.microsoft.com/office/drawing/2014/main" id="{D13AD64B-B42B-FCA2-F643-F37027688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DE60A-5D77-22CC-0EEE-7418CB09F5DF}"/>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69479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0E9-BB73-8BA6-A194-A30E61476E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03D0FA-9787-860B-6C73-77AB351B960A}"/>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4" name="Footer Placeholder 3">
            <a:extLst>
              <a:ext uri="{FF2B5EF4-FFF2-40B4-BE49-F238E27FC236}">
                <a16:creationId xmlns:a16="http://schemas.microsoft.com/office/drawing/2014/main" id="{23A6E05D-EF4B-8DF2-A3A9-C34082CD1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310CE-7DE3-EFB9-046E-EF83797361D6}"/>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299536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3FDA-3CDC-B90E-91C7-3040541AA56E}"/>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3" name="Footer Placeholder 2">
            <a:extLst>
              <a:ext uri="{FF2B5EF4-FFF2-40B4-BE49-F238E27FC236}">
                <a16:creationId xmlns:a16="http://schemas.microsoft.com/office/drawing/2014/main" id="{E19E9B43-7F09-C603-E1E0-B874A52AF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7ECB2-CA81-2A0A-D97C-BD2B0D1578B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123494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17C-8B96-E222-6239-4B8DB0A79A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7A32EF-5986-5D1A-7995-FA465D2B1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9FBCAA-0810-686F-DF99-C2A958C1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C2E22-A960-026A-ED70-A34F521ECFEA}"/>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03B58E59-7759-0898-1393-E92E2E5E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9F705-85E5-710B-71D8-E796F8756D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31709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48D-8171-3B9A-2300-E6E1CA654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BF843C-052D-5DA4-DF88-6370FF902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593F2-3E57-5DD1-0CDC-F35576B0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818ED-6620-B58C-457B-B7BEA3800651}"/>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0774434F-B9A1-809C-BA08-6583FFE1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0A88-F2DF-456E-269E-E0DB92BB51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50535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9ED-11B7-28B1-F9E6-71FC96B5D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F9FEB-C51F-21E3-745A-45583CF2EF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6C25F-2936-E26D-2A76-B7A050071F26}"/>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9D09AB3C-28A0-8F76-9D50-8E908FF2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6A08C-2DCD-EA9F-C0FA-BF0B203EA93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617330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24445-20F3-5701-C6BE-847A9CE010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B9FE88-1C31-1405-2153-B27A6C74BB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B92E6-E142-BBC4-7B31-8F8EDDEA3F63}"/>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65A54E37-F8F0-CC56-B5B8-1922A03B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94E17-1894-FAE5-D08E-BF115622444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17883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idx="1" hasCustomPrompt="1"/>
          </p:nvPr>
        </p:nvSpPr>
        <p:spPr>
          <a:xfrm>
            <a:off x="838200" y="1825625"/>
            <a:ext cx="10515600" cy="40049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C473E815-4BF5-F6F0-B181-23BA25E59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5" name="Datumsplatzhalter 4">
            <a:extLst>
              <a:ext uri="{FF2B5EF4-FFF2-40B4-BE49-F238E27FC236}">
                <a16:creationId xmlns:a16="http://schemas.microsoft.com/office/drawing/2014/main" id="{591A1D85-F57C-46DC-BF16-2F72CAFC1276}"/>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58106245-8396-40EB-828C-AAAB60796E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47A79E-04FA-4EDA-9D85-34C4A272C53E}"/>
              </a:ext>
            </a:extLst>
          </p:cNvPr>
          <p:cNvSpPr>
            <a:spLocks noGrp="1"/>
          </p:cNvSpPr>
          <p:nvPr>
            <p:ph type="sldNum" sz="quarter" idx="12"/>
          </p:nvPr>
        </p:nvSpPr>
        <p:spPr/>
        <p:txBody>
          <a:bodyPr/>
          <a:lstStyle/>
          <a:p>
            <a:fld id="{70A91130-2E6E-467B-B855-57E9B3A80903}" type="slidenum">
              <a:rPr lang="de-DE" smtClean="0"/>
              <a:t>‹#›</a:t>
            </a:fld>
            <a:endParaRPr lang="de-DE"/>
          </a:p>
        </p:txBody>
      </p:sp>
    </p:spTree>
    <p:extLst>
      <p:ext uri="{BB962C8B-B14F-4D97-AF65-F5344CB8AC3E}">
        <p14:creationId xmlns:p14="http://schemas.microsoft.com/office/powerpoint/2010/main" val="30726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bilde">
    <p:spTree>
      <p:nvGrpSpPr>
        <p:cNvPr id="1" name=""/>
        <p:cNvGrpSpPr/>
        <p:nvPr/>
      </p:nvGrpSpPr>
      <p:grpSpPr>
        <a:xfrm>
          <a:off x="0" y="0"/>
          <a:ext cx="0" cy="0"/>
          <a:chOff x="0" y="0"/>
          <a:chExt cx="0" cy="0"/>
        </a:xfrm>
      </p:grpSpPr>
      <p:sp>
        <p:nvSpPr>
          <p:cNvPr id="5" name="Plassholder for bilde 4"/>
          <p:cNvSpPr>
            <a:spLocks noGrp="1"/>
          </p:cNvSpPr>
          <p:nvPr>
            <p:ph type="pic" sz="quarter" idx="13" hasCustomPrompt="1"/>
          </p:nvPr>
        </p:nvSpPr>
        <p:spPr>
          <a:xfrm>
            <a:off x="838200" y="1819275"/>
            <a:ext cx="10515600" cy="4002088"/>
          </a:xfrm>
        </p:spPr>
        <p:txBody>
          <a:bodyPr/>
          <a:lstStyle>
            <a:lvl1pPr>
              <a:defRPr/>
            </a:lvl1pPr>
          </a:lstStyle>
          <a:p>
            <a:r>
              <a:rPr lang="nb-NO" err="1"/>
              <a:t>Click</a:t>
            </a:r>
            <a:r>
              <a:rPr lang="nb-NO"/>
              <a:t> </a:t>
            </a:r>
            <a:r>
              <a:rPr lang="nb-NO" err="1"/>
              <a:t>icon</a:t>
            </a:r>
            <a:r>
              <a:rPr lang="nb-NO"/>
              <a:t> to </a:t>
            </a:r>
            <a:r>
              <a:rPr lang="nb-NO" err="1"/>
              <a:t>add</a:t>
            </a:r>
            <a:r>
              <a:rPr lang="nb-NO"/>
              <a:t> image</a:t>
            </a:r>
          </a:p>
        </p:txBody>
      </p:sp>
      <p:sp>
        <p:nvSpPr>
          <p:cNvPr id="10" name="TekstSylinder 9"/>
          <p:cNvSpPr txBox="1"/>
          <p:nvPr/>
        </p:nvSpPr>
        <p:spPr>
          <a:xfrm>
            <a:off x="838201" y="6382921"/>
            <a:ext cx="3676376" cy="307777"/>
          </a:xfrm>
          <a:prstGeom prst="rect">
            <a:avLst/>
          </a:prstGeom>
          <a:noFill/>
        </p:spPr>
        <p:txBody>
          <a:bodyPr wrap="square" rtlCol="0">
            <a:spAutoFit/>
          </a:bodyPr>
          <a:lstStyle/>
          <a:p>
            <a:r>
              <a:rPr lang="nb-NO" sz="1400" err="1">
                <a:solidFill>
                  <a:srgbClr val="006699"/>
                </a:solidFill>
                <a:latin typeface="Trebuchet MS" panose="020B0603020202020204" pitchFamily="34" charset="0"/>
                <a:cs typeface="Arial" panose="020B0604020202020204" pitchFamily="34" charset="0"/>
              </a:rPr>
              <a:t>Stronger</a:t>
            </a:r>
            <a:r>
              <a:rPr lang="nb-NO" sz="1400">
                <a:solidFill>
                  <a:srgbClr val="006699"/>
                </a:solidFill>
                <a:latin typeface="Trebuchet MS" panose="020B0603020202020204" pitchFamily="34" charset="0"/>
                <a:cs typeface="Arial" panose="020B0604020202020204" pitchFamily="34" charset="0"/>
              </a:rPr>
              <a:t>. </a:t>
            </a:r>
            <a:r>
              <a:rPr lang="nb-NO" sz="1400" err="1">
                <a:solidFill>
                  <a:srgbClr val="006699"/>
                </a:solidFill>
                <a:latin typeface="Trebuchet MS" panose="020B0603020202020204" pitchFamily="34" charset="0"/>
                <a:cs typeface="Arial" panose="020B0604020202020204" pitchFamily="34" charset="0"/>
              </a:rPr>
              <a:t>Together</a:t>
            </a:r>
            <a:r>
              <a:rPr lang="nb-NO" sz="1400">
                <a:solidFill>
                  <a:srgbClr val="006699"/>
                </a:solidFill>
                <a:latin typeface="Trebuchet MS" panose="020B0603020202020204" pitchFamily="34" charset="0"/>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05CD33DB-71AD-BCC1-1739-D863B15D8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4" name="Datumsplatzhalter 3">
            <a:extLst>
              <a:ext uri="{FF2B5EF4-FFF2-40B4-BE49-F238E27FC236}">
                <a16:creationId xmlns:a16="http://schemas.microsoft.com/office/drawing/2014/main" id="{C1CD2ACD-D4B4-420A-8C9C-204C09D6E918}"/>
              </a:ext>
            </a:extLst>
          </p:cNvPr>
          <p:cNvSpPr>
            <a:spLocks noGrp="1"/>
          </p:cNvSpPr>
          <p:nvPr>
            <p:ph type="dt" sz="half" idx="14"/>
          </p:nvPr>
        </p:nvSpPr>
        <p:spPr/>
        <p:txBody>
          <a:bodyPr/>
          <a:lstStyle/>
          <a:p>
            <a:endParaRPr lang="de-DE"/>
          </a:p>
        </p:txBody>
      </p:sp>
      <p:sp>
        <p:nvSpPr>
          <p:cNvPr id="6" name="Fußzeilenplatzhalter 5">
            <a:extLst>
              <a:ext uri="{FF2B5EF4-FFF2-40B4-BE49-F238E27FC236}">
                <a16:creationId xmlns:a16="http://schemas.microsoft.com/office/drawing/2014/main" id="{D05AA1D5-FD90-40B7-B332-EFCF6EFD777F}"/>
              </a:ext>
            </a:extLst>
          </p:cNvPr>
          <p:cNvSpPr>
            <a:spLocks noGrp="1"/>
          </p:cNvSpPr>
          <p:nvPr>
            <p:ph type="ftr" sz="quarter" idx="15"/>
          </p:nvPr>
        </p:nvSpPr>
        <p:spPr/>
        <p:txBody>
          <a:bodyPr/>
          <a:lstStyle/>
          <a:p>
            <a:endParaRPr lang="de-DE"/>
          </a:p>
        </p:txBody>
      </p:sp>
      <p:sp>
        <p:nvSpPr>
          <p:cNvPr id="7" name="Foliennummernplatzhalter 6">
            <a:extLst>
              <a:ext uri="{FF2B5EF4-FFF2-40B4-BE49-F238E27FC236}">
                <a16:creationId xmlns:a16="http://schemas.microsoft.com/office/drawing/2014/main" id="{86D93A75-398B-413C-9007-E57EBEB1EDB7}"/>
              </a:ext>
            </a:extLst>
          </p:cNvPr>
          <p:cNvSpPr>
            <a:spLocks noGrp="1"/>
          </p:cNvSpPr>
          <p:nvPr>
            <p:ph type="sldNum" sz="quarter" idx="16"/>
          </p:nvPr>
        </p:nvSpPr>
        <p:spPr/>
        <p:txBody>
          <a:bodyPr/>
          <a:lstStyle/>
          <a:p>
            <a:fld id="{70A91130-2E6E-467B-B855-57E9B3A80903}" type="slidenum">
              <a:rPr lang="de-DE" smtClean="0"/>
              <a:t>‹#›</a:t>
            </a:fld>
            <a:endParaRPr lang="de-DE"/>
          </a:p>
        </p:txBody>
      </p:sp>
    </p:spTree>
    <p:extLst>
      <p:ext uri="{BB962C8B-B14F-4D97-AF65-F5344CB8AC3E}">
        <p14:creationId xmlns:p14="http://schemas.microsoft.com/office/powerpoint/2010/main" val="93493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1850" y="1709738"/>
            <a:ext cx="10515600" cy="2852737"/>
          </a:xfrm>
        </p:spPr>
        <p:txBody>
          <a:bodyPr anchor="b"/>
          <a:lstStyle>
            <a:lvl1pPr>
              <a:defRPr sz="6000">
                <a:solidFill>
                  <a:srgbClr val="006699"/>
                </a:solidFill>
                <a:latin typeface="+mj-lt"/>
              </a:defRPr>
            </a:lvl1pPr>
          </a:lstStyle>
          <a:p>
            <a:r>
              <a:rPr lang="nb-NO" err="1"/>
              <a:t>Click</a:t>
            </a:r>
            <a:r>
              <a:rPr lang="nb-NO"/>
              <a:t> to </a:t>
            </a:r>
            <a:r>
              <a:rPr lang="nb-NO" err="1"/>
              <a:t>edit</a:t>
            </a:r>
            <a:r>
              <a:rPr lang="nb-NO"/>
              <a:t> </a:t>
            </a:r>
            <a:r>
              <a:rPr lang="nb-NO" err="1"/>
              <a:t>title</a:t>
            </a:r>
            <a:endParaRPr lang="nb-NO"/>
          </a:p>
        </p:txBody>
      </p:sp>
      <p:sp>
        <p:nvSpPr>
          <p:cNvPr id="3" name="Plassholder for tekst 2"/>
          <p:cNvSpPr>
            <a:spLocks noGrp="1"/>
          </p:cNvSpPr>
          <p:nvPr>
            <p:ph type="body" idx="1" hasCustomPrompt="1"/>
          </p:nvPr>
        </p:nvSpPr>
        <p:spPr>
          <a:xfrm>
            <a:off x="831850" y="4589464"/>
            <a:ext cx="10515600" cy="12410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err="1"/>
              <a:t>Click</a:t>
            </a:r>
            <a:r>
              <a:rPr lang="nb-NO"/>
              <a:t> to </a:t>
            </a:r>
            <a:r>
              <a:rPr lang="nb-NO" err="1"/>
              <a:t>edit</a:t>
            </a:r>
            <a:r>
              <a:rPr lang="nb-NO"/>
              <a:t> </a:t>
            </a:r>
            <a:r>
              <a:rPr lang="nb-NO" err="1"/>
              <a:t>text</a:t>
            </a:r>
            <a:endParaRPr lang="nb-NO"/>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1A9548B-C2A5-B48C-CE9D-F2E11FB7C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14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sz="half" idx="1" hasCustomPrompt="1"/>
          </p:nvPr>
        </p:nvSpPr>
        <p:spPr>
          <a:xfrm>
            <a:off x="838200" y="1825625"/>
            <a:ext cx="5181600" cy="4004904"/>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172200" y="1825625"/>
            <a:ext cx="5181600" cy="4004904"/>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 </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D0AC434E-4E69-B807-CA9B-29CF8FDB2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331246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365125"/>
            <a:ext cx="10515600" cy="1325563"/>
          </a:xfrm>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tekst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edit</a:t>
            </a:r>
            <a:r>
              <a:rPr lang="nb-NO"/>
              <a:t> </a:t>
            </a:r>
            <a:r>
              <a:rPr lang="nb-NO" err="1"/>
              <a:t>text</a:t>
            </a:r>
            <a:endParaRPr lang="nb-NO"/>
          </a:p>
        </p:txBody>
      </p:sp>
      <p:sp>
        <p:nvSpPr>
          <p:cNvPr id="4" name="Plassholder for innhold 3"/>
          <p:cNvSpPr>
            <a:spLocks noGrp="1"/>
          </p:cNvSpPr>
          <p:nvPr>
            <p:ph sz="half" idx="2" hasCustomPrompt="1"/>
          </p:nvPr>
        </p:nvSpPr>
        <p:spPr>
          <a:xfrm>
            <a:off x="839788" y="2505075"/>
            <a:ext cx="5157787" cy="3354951"/>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edit</a:t>
            </a:r>
            <a:r>
              <a:rPr lang="nb-NO"/>
              <a:t> </a:t>
            </a:r>
            <a:r>
              <a:rPr lang="nb-NO" err="1"/>
              <a:t>text</a:t>
            </a:r>
            <a:endParaRPr lang="nb-NO"/>
          </a:p>
        </p:txBody>
      </p:sp>
      <p:sp>
        <p:nvSpPr>
          <p:cNvPr id="6" name="Plassholder for innhold 5"/>
          <p:cNvSpPr>
            <a:spLocks noGrp="1"/>
          </p:cNvSpPr>
          <p:nvPr>
            <p:ph sz="quarter" idx="4" hasCustomPrompt="1"/>
          </p:nvPr>
        </p:nvSpPr>
        <p:spPr>
          <a:xfrm>
            <a:off x="6172200" y="2505075"/>
            <a:ext cx="5183188" cy="3354951"/>
          </a:xfrm>
        </p:spPr>
        <p:txBody>
          <a:body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 </a:t>
            </a:r>
          </a:p>
        </p:txBody>
      </p:sp>
      <p:pic>
        <p:nvPicPr>
          <p:cNvPr id="7" name="Picture 2" descr="A logo with a globe and a logo in the middle of a laurel wreath&#10;&#10;Description automatically generated">
            <a:extLst>
              <a:ext uri="{FF2B5EF4-FFF2-40B4-BE49-F238E27FC236}">
                <a16:creationId xmlns:a16="http://schemas.microsoft.com/office/drawing/2014/main" id="{C569AF84-1EF1-A7EB-1282-4DAE3B23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16316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e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3" name="Plassholder for innhold 2"/>
          <p:cNvSpPr>
            <a:spLocks noGrp="1"/>
          </p:cNvSpPr>
          <p:nvPr>
            <p:ph sz="half" idx="1" hasCustomPrompt="1"/>
          </p:nvPr>
        </p:nvSpPr>
        <p:spPr>
          <a:xfrm>
            <a:off x="838200" y="1821014"/>
            <a:ext cx="3382905" cy="4004904"/>
          </a:xfrm>
        </p:spPr>
        <p:txBody>
          <a:bodyPr/>
          <a:lstStyle>
            <a:lvl1pPr>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7966075" y="1821014"/>
            <a:ext cx="3382905" cy="4004904"/>
          </a:xfrm>
        </p:spPr>
        <p:txBody>
          <a:body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a:t>
            </a:r>
          </a:p>
        </p:txBody>
      </p:sp>
      <p:sp>
        <p:nvSpPr>
          <p:cNvPr id="12" name="Plassholder for innhold 3"/>
          <p:cNvSpPr>
            <a:spLocks noGrp="1"/>
          </p:cNvSpPr>
          <p:nvPr>
            <p:ph sz="half" idx="10" hasCustomPrompt="1"/>
          </p:nvPr>
        </p:nvSpPr>
        <p:spPr>
          <a:xfrm>
            <a:off x="4404547" y="1821014"/>
            <a:ext cx="3382905" cy="4004904"/>
          </a:xfrm>
        </p:spPr>
        <p:txBody>
          <a:bodyPr/>
          <a:lstStyle>
            <a:lvl1pPr marL="228600" indent="-228600">
              <a:defRPr lang="nb-NO" sz="2800" kern="1200" dirty="0">
                <a:solidFill>
                  <a:schemeClr val="tx1"/>
                </a:solidFill>
                <a:latin typeface="Arial" panose="020B0604020202020204" pitchFamily="34" charset="0"/>
                <a:ea typeface="+mn-ea"/>
                <a:cs typeface="Arial" panose="020B0604020202020204" pitchFamily="34" charset="0"/>
              </a:defRPr>
            </a:lvl1pPr>
          </a:lstStyle>
          <a:p>
            <a:pPr lvl="0"/>
            <a:r>
              <a:rPr lang="nb-NO" err="1"/>
              <a:t>Click</a:t>
            </a:r>
            <a:r>
              <a:rPr lang="nb-NO"/>
              <a:t> to </a:t>
            </a:r>
            <a:r>
              <a:rPr lang="nb-NO" err="1"/>
              <a:t>edit</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459F968-2F91-DA3E-3F02-2F70199E9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283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 innholdsdeler - bilder">
    <p:spTree>
      <p:nvGrpSpPr>
        <p:cNvPr id="1" name=""/>
        <p:cNvGrpSpPr/>
        <p:nvPr/>
      </p:nvGrpSpPr>
      <p:grpSpPr>
        <a:xfrm>
          <a:off x="0" y="0"/>
          <a:ext cx="0" cy="0"/>
          <a:chOff x="0" y="0"/>
          <a:chExt cx="0" cy="0"/>
        </a:xfrm>
      </p:grpSpPr>
      <p:sp>
        <p:nvSpPr>
          <p:cNvPr id="6" name="Plassholder for bilde 5"/>
          <p:cNvSpPr>
            <a:spLocks noGrp="1"/>
          </p:cNvSpPr>
          <p:nvPr>
            <p:ph type="pic" sz="quarter" idx="11" hasCustomPrompt="1"/>
          </p:nvPr>
        </p:nvSpPr>
        <p:spPr>
          <a:xfrm>
            <a:off x="838200" y="1820863"/>
            <a:ext cx="3381375" cy="4005262"/>
          </a:xfrm>
        </p:spPr>
        <p:txBody>
          <a:bodyPr/>
          <a:lstStyle>
            <a:lvl1pPr>
              <a:defRPr/>
            </a:lvl1pPr>
          </a:lstStyle>
          <a:p>
            <a:r>
              <a:rPr lang="nb-NO" err="1"/>
              <a:t>Click</a:t>
            </a:r>
            <a:r>
              <a:rPr lang="nb-NO"/>
              <a:t> to </a:t>
            </a:r>
            <a:r>
              <a:rPr lang="nb-NO" err="1"/>
              <a:t>add</a:t>
            </a:r>
            <a:r>
              <a:rPr lang="nb-NO"/>
              <a:t> image</a:t>
            </a:r>
          </a:p>
        </p:txBody>
      </p:sp>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err="1"/>
              <a:t>Click</a:t>
            </a:r>
            <a:r>
              <a:rPr lang="nb-NO"/>
              <a:t> to </a:t>
            </a:r>
            <a:r>
              <a:rPr lang="nb-NO" err="1"/>
              <a:t>edit</a:t>
            </a:r>
            <a:r>
              <a:rPr lang="nb-NO"/>
              <a:t> </a:t>
            </a:r>
            <a:r>
              <a:rPr lang="nb-NO" err="1"/>
              <a:t>title</a:t>
            </a:r>
            <a:endParaRPr lang="nb-NO"/>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err="1">
                <a:solidFill>
                  <a:srgbClr val="006699"/>
                </a:solidFill>
                <a:latin typeface="Trebuchet MS" panose="020B0603020202020204" pitchFamily="34" charset="0"/>
                <a:ea typeface="+mn-ea"/>
                <a:cs typeface="Arial" panose="020B0604020202020204" pitchFamily="34" charset="0"/>
              </a:rPr>
              <a:t>Stronger</a:t>
            </a:r>
            <a:r>
              <a:rPr lang="nb-NO" sz="1400" kern="1200">
                <a:solidFill>
                  <a:srgbClr val="006699"/>
                </a:solidFill>
                <a:latin typeface="Trebuchet MS" panose="020B0603020202020204" pitchFamily="34" charset="0"/>
                <a:ea typeface="+mn-ea"/>
                <a:cs typeface="Arial" panose="020B0604020202020204" pitchFamily="34" charset="0"/>
              </a:rPr>
              <a:t>. </a:t>
            </a:r>
            <a:r>
              <a:rPr lang="nb-NO" sz="1400" kern="1200" err="1">
                <a:solidFill>
                  <a:srgbClr val="006699"/>
                </a:solidFill>
                <a:latin typeface="Trebuchet MS" panose="020B0603020202020204" pitchFamily="34" charset="0"/>
                <a:ea typeface="+mn-ea"/>
                <a:cs typeface="Arial" panose="020B0604020202020204" pitchFamily="34" charset="0"/>
              </a:rPr>
              <a:t>Together</a:t>
            </a:r>
            <a:r>
              <a:rPr lang="nb-NO" sz="1400" kern="1200">
                <a:solidFill>
                  <a:srgbClr val="006699"/>
                </a:solidFill>
                <a:latin typeface="Trebuchet MS" panose="020B0603020202020204" pitchFamily="34" charset="0"/>
                <a:ea typeface="+mn-ea"/>
                <a:cs typeface="Arial" panose="020B0604020202020204" pitchFamily="34" charset="0"/>
              </a:rPr>
              <a:t>. </a:t>
            </a:r>
          </a:p>
        </p:txBody>
      </p:sp>
      <p:sp>
        <p:nvSpPr>
          <p:cNvPr id="13" name="Plassholder for bilde 5"/>
          <p:cNvSpPr>
            <a:spLocks noGrp="1"/>
          </p:cNvSpPr>
          <p:nvPr>
            <p:ph type="pic" sz="quarter" idx="12" hasCustomPrompt="1"/>
          </p:nvPr>
        </p:nvSpPr>
        <p:spPr>
          <a:xfrm>
            <a:off x="4405312" y="1820863"/>
            <a:ext cx="3381375" cy="4005262"/>
          </a:xfrm>
        </p:spPr>
        <p:txBody>
          <a:bodyPr/>
          <a:lstStyle/>
          <a:p>
            <a:r>
              <a:rPr lang="nb-NO" err="1"/>
              <a:t>Click</a:t>
            </a:r>
            <a:r>
              <a:rPr lang="nb-NO"/>
              <a:t> to </a:t>
            </a:r>
            <a:r>
              <a:rPr lang="nb-NO" err="1"/>
              <a:t>add</a:t>
            </a:r>
            <a:r>
              <a:rPr lang="nb-NO"/>
              <a:t> image</a:t>
            </a:r>
          </a:p>
        </p:txBody>
      </p:sp>
      <p:sp>
        <p:nvSpPr>
          <p:cNvPr id="14" name="Plassholder for bilde 5"/>
          <p:cNvSpPr>
            <a:spLocks noGrp="1"/>
          </p:cNvSpPr>
          <p:nvPr>
            <p:ph type="pic" sz="quarter" idx="13" hasCustomPrompt="1"/>
          </p:nvPr>
        </p:nvSpPr>
        <p:spPr>
          <a:xfrm>
            <a:off x="7972425" y="1820863"/>
            <a:ext cx="3381375" cy="4005262"/>
          </a:xfrm>
        </p:spPr>
        <p:txBody>
          <a:bodyPr/>
          <a:lstStyle/>
          <a:p>
            <a:r>
              <a:rPr lang="nb-NO" err="1"/>
              <a:t>Click</a:t>
            </a:r>
            <a:r>
              <a:rPr lang="nb-NO"/>
              <a:t> to </a:t>
            </a:r>
            <a:r>
              <a:rPr lang="nb-NO" err="1"/>
              <a:t>add</a:t>
            </a:r>
            <a:r>
              <a:rPr lang="nb-NO"/>
              <a:t> image</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2F71AAA3-ED00-5BDC-CE25-63334AB74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53602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err="1"/>
              <a:t>Click</a:t>
            </a:r>
            <a:r>
              <a:rPr lang="nb-NO"/>
              <a:t> to </a:t>
            </a:r>
            <a:r>
              <a:rPr lang="nb-NO" err="1"/>
              <a:t>edit</a:t>
            </a:r>
            <a:r>
              <a:rPr lang="nb-NO"/>
              <a:t> </a:t>
            </a:r>
            <a:r>
              <a:rPr lang="nb-NO" err="1"/>
              <a:t>title</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0A91130-2E6E-467B-B855-57E9B3A80903}" type="slidenum">
              <a:rPr lang="de-DE" smtClean="0"/>
              <a:t>‹#›</a:t>
            </a:fld>
            <a:endParaRPr lang="de-DE"/>
          </a:p>
        </p:txBody>
      </p:sp>
    </p:spTree>
    <p:extLst>
      <p:ext uri="{BB962C8B-B14F-4D97-AF65-F5344CB8AC3E}">
        <p14:creationId xmlns:p14="http://schemas.microsoft.com/office/powerpoint/2010/main" val="3445369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BAD8B-2657-4488-F7BF-B81FE5737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0C774D-D3BC-11DF-7186-0977BF44F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03FF2-D568-4E86-F08C-732B7C3D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708BC4C4-7272-6D69-CFD7-183B55A5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11B62-87E1-3CD1-E32C-92C5647E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56E3-B78D-944B-944D-610C1E980EF6}" type="slidenum">
              <a:rPr lang="en-US" smtClean="0"/>
              <a:t>‹#›</a:t>
            </a:fld>
            <a:endParaRPr lang="en-US"/>
          </a:p>
        </p:txBody>
      </p:sp>
    </p:spTree>
    <p:extLst>
      <p:ext uri="{BB962C8B-B14F-4D97-AF65-F5344CB8AC3E}">
        <p14:creationId xmlns:p14="http://schemas.microsoft.com/office/powerpoint/2010/main" val="29493872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epsg.org/dataset-change-requests.html" TargetMode="External"/><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hyperlink" Target="https://epsg.org/guidance-note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rive.tiny.cloud/1/4m326iu12oa8re9cjiadxonharclteqb4mumfxj71zsttwkx/736fcb2b-4b6e-4da7-b3ec-a00bc482d19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epsg.org/dataset-change-request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iogp.org/workstreams/engineering/geomatics/" TargetMode="External"/><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gigs.iogp.org/" TargetMode="External"/><Relationship Id="rId5" Type="http://schemas.openxmlformats.org/officeDocument/2006/relationships/hyperlink" Target="https://youtu.be/IKM-bR6SwVs" TargetMode="External"/><Relationship Id="rId4" Type="http://schemas.openxmlformats.org/officeDocument/2006/relationships/hyperlink" Target="https://www.iogp.org/workstreams/engineering/geomatics/geodes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defs.opengis.net/vocprez/object?uri=http%3A//www.opengis.net/def/glossary" TargetMode="External"/><Relationship Id="rId4" Type="http://schemas.openxmlformats.org/officeDocument/2006/relationships/hyperlink" Target="https://schemas.opengis.ne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A6A5-394E-6ADC-A450-429EEDD5B8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EE56A5-8201-4726-620D-9068DC05D40D}"/>
              </a:ext>
            </a:extLst>
          </p:cNvPr>
          <p:cNvSpPr/>
          <p:nvPr/>
        </p:nvSpPr>
        <p:spPr>
          <a:xfrm>
            <a:off x="4200525" y="957263"/>
            <a:ext cx="7991475" cy="4500562"/>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10" name="Oval 9">
            <a:extLst>
              <a:ext uri="{FF2B5EF4-FFF2-40B4-BE49-F238E27FC236}">
                <a16:creationId xmlns:a16="http://schemas.microsoft.com/office/drawing/2014/main" id="{8191C397-67B0-E50D-7A32-F54AC2577862}"/>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7" name="Picture 6" descr="A logo of a globe with a circular design&#10;&#10;Description automatically generated">
            <a:extLst>
              <a:ext uri="{FF2B5EF4-FFF2-40B4-BE49-F238E27FC236}">
                <a16:creationId xmlns:a16="http://schemas.microsoft.com/office/drawing/2014/main" id="{DC283F71-96D5-0945-F5C2-871312B4C1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628139"/>
            <a:ext cx="5420068" cy="4826630"/>
          </a:xfrm>
          <a:prstGeom prst="rect">
            <a:avLst/>
          </a:prstGeom>
        </p:spPr>
      </p:pic>
      <p:sp>
        <p:nvSpPr>
          <p:cNvPr id="5" name="TextBox 4">
            <a:extLst>
              <a:ext uri="{FF2B5EF4-FFF2-40B4-BE49-F238E27FC236}">
                <a16:creationId xmlns:a16="http://schemas.microsoft.com/office/drawing/2014/main" id="{616F4FBA-7B02-F2E8-9E9A-ECD5A5AA9BD6}"/>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rPr>
              <a:t>CENTRE OF EXCELLENCE</a:t>
            </a:r>
            <a:endPar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p:txBody>
      </p:sp>
      <p:sp>
        <p:nvSpPr>
          <p:cNvPr id="6" name="Rounded Rectangle 9">
            <a:extLst>
              <a:ext uri="{FF2B5EF4-FFF2-40B4-BE49-F238E27FC236}">
                <a16:creationId xmlns:a16="http://schemas.microsoft.com/office/drawing/2014/main" id="{18243CAC-14FE-F046-4EA9-9A553BFD51CF}"/>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8" name="Rounded Rectangle 10">
            <a:extLst>
              <a:ext uri="{FF2B5EF4-FFF2-40B4-BE49-F238E27FC236}">
                <a16:creationId xmlns:a16="http://schemas.microsoft.com/office/drawing/2014/main" id="{28E162B8-2BE4-0FC0-B048-FF02599A4CF7}"/>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endParaRPr>
          </a:p>
        </p:txBody>
      </p:sp>
      <p:sp>
        <p:nvSpPr>
          <p:cNvPr id="9" name="TextBox 8">
            <a:extLst>
              <a:ext uri="{FF2B5EF4-FFF2-40B4-BE49-F238E27FC236}">
                <a16:creationId xmlns:a16="http://schemas.microsoft.com/office/drawing/2014/main" id="{963C085A-836F-4AB3-361B-1DF8959AB735}"/>
              </a:ext>
            </a:extLst>
          </p:cNvPr>
          <p:cNvSpPr txBox="1"/>
          <p:nvPr/>
        </p:nvSpPr>
        <p:spPr>
          <a:xfrm>
            <a:off x="6497515" y="2820389"/>
            <a:ext cx="5454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rPr>
              <a:t>Data registers and data sharing policies</a:t>
            </a: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endParaRPr>
          </a:p>
        </p:txBody>
      </p:sp>
      <p:sp>
        <p:nvSpPr>
          <p:cNvPr id="12" name="TextBox 11">
            <a:extLst>
              <a:ext uri="{FF2B5EF4-FFF2-40B4-BE49-F238E27FC236}">
                <a16:creationId xmlns:a16="http://schemas.microsoft.com/office/drawing/2014/main" id="{ABF8D975-A86E-0C24-F438-1005443B885E}"/>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Day 2, Session 3 </a:t>
            </a:r>
            <a:r>
              <a:rPr kumimoji="0" lang="en-GB" sz="1400" b="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[2_3_3]</a:t>
            </a:r>
            <a:endParaRPr kumimoji="0" lang="en-GB" sz="2400" b="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C938B6D1-ACCE-1361-3B03-38AB835291B0}"/>
              </a:ext>
            </a:extLst>
          </p:cNvPr>
          <p:cNvSpPr txBox="1"/>
          <p:nvPr/>
        </p:nvSpPr>
        <p:spPr>
          <a:xfrm>
            <a:off x="4786516" y="5142262"/>
            <a:ext cx="1309484" cy="3125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HOW</a:t>
            </a:r>
            <a:endParaRPr kumimoji="0" lang="en-D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79700201-FFFE-E4F9-ED18-8CC494D7354F}"/>
              </a:ext>
            </a:extLst>
          </p:cNvPr>
          <p:cNvSpPr txBox="1"/>
          <p:nvPr/>
        </p:nvSpPr>
        <p:spPr>
          <a:xfrm>
            <a:off x="6497515" y="3716668"/>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Nicholas Brown</a:t>
            </a:r>
          </a:p>
          <a:p>
            <a:pPr marL="0" marR="0" lvl="0" indent="0" algn="l" defTabSz="914400" rtl="0" eaLnBrk="1" fontAlgn="auto" latinLnBrk="0" hangingPunct="1">
              <a:lnSpc>
                <a:spcPct val="100000"/>
              </a:lnSpc>
              <a:spcBef>
                <a:spcPct val="0"/>
              </a:spcBef>
              <a:spcAft>
                <a:spcPts val="0"/>
              </a:spcAft>
              <a:buClrTx/>
              <a:buSzTx/>
              <a:buFont typeface="Arial"/>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Head of Office,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endParaRPr>
          </a:p>
        </p:txBody>
      </p:sp>
      <p:sp>
        <p:nvSpPr>
          <p:cNvPr id="3" name="TextBox 2">
            <a:extLst>
              <a:ext uri="{FF2B5EF4-FFF2-40B4-BE49-F238E27FC236}">
                <a16:creationId xmlns:a16="http://schemas.microsoft.com/office/drawing/2014/main" id="{9E0FA1E5-C87C-2D7F-3FB0-38DBCBF66764}"/>
              </a:ext>
            </a:extLst>
          </p:cNvPr>
          <p:cNvSpPr txBox="1"/>
          <p:nvPr/>
        </p:nvSpPr>
        <p:spPr>
          <a:xfrm>
            <a:off x="301684" y="6053577"/>
            <a:ext cx="11789268" cy="415498"/>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Acknowledgements</a:t>
            </a:r>
            <a:r>
              <a:rPr lang="en-GB" sz="1600" b="1" dirty="0">
                <a:solidFill>
                  <a:schemeClr val="bg1">
                    <a:lumMod val="50000"/>
                  </a:schemeClr>
                </a:solidFill>
                <a:latin typeface="Arial Narrow" panose="020B0606020202030204" pitchFamily="34" charset="0"/>
              </a:rPr>
              <a:t>: </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Michael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Craymer</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(CAN); Roger Lott (IOGP); Liubov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Poshyvailo</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-Strube (UN-GGCE); Scott Simmons (OGC).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52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E03E-B3D9-E757-AC85-CB0F4350D0F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DA1F950-FAE2-D590-9254-3E9A34183105}"/>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aphicFrame>
        <p:nvGraphicFramePr>
          <p:cNvPr id="11" name="Table 18">
            <a:extLst>
              <a:ext uri="{FF2B5EF4-FFF2-40B4-BE49-F238E27FC236}">
                <a16:creationId xmlns:a16="http://schemas.microsoft.com/office/drawing/2014/main" id="{DCD5FB8F-1598-DF41-0D38-347164DB085A}"/>
              </a:ext>
            </a:extLst>
          </p:cNvPr>
          <p:cNvGraphicFramePr>
            <a:graphicFrameLocks noGrp="1"/>
          </p:cNvGraphicFramePr>
          <p:nvPr>
            <p:extLst>
              <p:ext uri="{D42A27DB-BD31-4B8C-83A1-F6EECF244321}">
                <p14:modId xmlns:p14="http://schemas.microsoft.com/office/powerpoint/2010/main" val="603298297"/>
              </p:ext>
            </p:extLst>
          </p:nvPr>
        </p:nvGraphicFramePr>
        <p:xfrm>
          <a:off x="5699342" y="1370582"/>
          <a:ext cx="6216544" cy="3151470"/>
        </p:xfrm>
        <a:graphic>
          <a:graphicData uri="http://schemas.openxmlformats.org/drawingml/2006/table">
            <a:tbl>
              <a:tblPr firstRow="1" bandRow="1">
                <a:tableStyleId>{9D7B26C5-4107-4FEC-AEDC-1716B250A1EF}</a:tableStyleId>
              </a:tblPr>
              <a:tblGrid>
                <a:gridCol w="1554136">
                  <a:extLst>
                    <a:ext uri="{9D8B030D-6E8A-4147-A177-3AD203B41FA5}">
                      <a16:colId xmlns:a16="http://schemas.microsoft.com/office/drawing/2014/main" val="2952527551"/>
                    </a:ext>
                  </a:extLst>
                </a:gridCol>
                <a:gridCol w="1554136">
                  <a:extLst>
                    <a:ext uri="{9D8B030D-6E8A-4147-A177-3AD203B41FA5}">
                      <a16:colId xmlns:a16="http://schemas.microsoft.com/office/drawing/2014/main" val="2075771154"/>
                    </a:ext>
                  </a:extLst>
                </a:gridCol>
                <a:gridCol w="1554136">
                  <a:extLst>
                    <a:ext uri="{9D8B030D-6E8A-4147-A177-3AD203B41FA5}">
                      <a16:colId xmlns:a16="http://schemas.microsoft.com/office/drawing/2014/main" val="404924441"/>
                    </a:ext>
                  </a:extLst>
                </a:gridCol>
                <a:gridCol w="1554136">
                  <a:extLst>
                    <a:ext uri="{9D8B030D-6E8A-4147-A177-3AD203B41FA5}">
                      <a16:colId xmlns:a16="http://schemas.microsoft.com/office/drawing/2014/main" val="3363483177"/>
                    </a:ext>
                  </a:extLst>
                </a:gridCol>
              </a:tblGrid>
              <a:tr h="315147">
                <a:tc>
                  <a:txBody>
                    <a:bodyPr/>
                    <a:lstStyle/>
                    <a:p>
                      <a:endParaRPr lang="en-US" sz="1200"/>
                    </a:p>
                  </a:txBody>
                  <a:tcPr marL="88389" marR="88389" marT="44195" marB="44195"/>
                </a:tc>
                <a:tc>
                  <a:txBody>
                    <a:bodyPr/>
                    <a:lstStyle/>
                    <a:p>
                      <a:r>
                        <a:rPr lang="en-US" sz="1200"/>
                        <a:t>Users</a:t>
                      </a:r>
                    </a:p>
                  </a:txBody>
                  <a:tcPr marL="88389" marR="88389" marT="44195" marB="44195"/>
                </a:tc>
                <a:tc>
                  <a:txBody>
                    <a:bodyPr/>
                    <a:lstStyle/>
                    <a:p>
                      <a:r>
                        <a:rPr lang="en-US" sz="1200" b="1"/>
                        <a:t>Returning</a:t>
                      </a:r>
                      <a:endParaRPr lang="en-US" sz="1200"/>
                    </a:p>
                  </a:txBody>
                  <a:tcPr marL="88389" marR="88389" marT="44195" marB="44195"/>
                </a:tc>
                <a:tc>
                  <a:txBody>
                    <a:bodyPr/>
                    <a:lstStyle/>
                    <a:p>
                      <a:r>
                        <a:rPr lang="en-US" sz="1200" b="1"/>
                        <a:t>Pageviews</a:t>
                      </a:r>
                      <a:endParaRPr lang="en-US" sz="1200"/>
                    </a:p>
                  </a:txBody>
                  <a:tcPr marL="88389" marR="88389" marT="44195" marB="44195"/>
                </a:tc>
                <a:extLst>
                  <a:ext uri="{0D108BD9-81ED-4DB2-BD59-A6C34878D82A}">
                    <a16:rowId xmlns:a16="http://schemas.microsoft.com/office/drawing/2014/main" val="3303766964"/>
                  </a:ext>
                </a:extLst>
              </a:tr>
              <a:tr h="315147">
                <a:tc>
                  <a:txBody>
                    <a:bodyPr/>
                    <a:lstStyle/>
                    <a:p>
                      <a:r>
                        <a:rPr lang="en-US" sz="1200"/>
                        <a:t>Jun-Nov 2019</a:t>
                      </a:r>
                    </a:p>
                  </a:txBody>
                  <a:tcPr marL="88389" marR="88389" marT="44195" marB="44195"/>
                </a:tc>
                <a:tc>
                  <a:txBody>
                    <a:bodyPr/>
                    <a:lstStyle/>
                    <a:p>
                      <a:r>
                        <a:rPr lang="en-US" sz="1200"/>
                        <a:t>681</a:t>
                      </a:r>
                    </a:p>
                  </a:txBody>
                  <a:tcPr marL="88389" marR="88389" marT="44195" marB="44195"/>
                </a:tc>
                <a:tc>
                  <a:txBody>
                    <a:bodyPr/>
                    <a:lstStyle/>
                    <a:p>
                      <a:r>
                        <a:rPr lang="en-US" sz="1200"/>
                        <a:t>14%</a:t>
                      </a:r>
                    </a:p>
                  </a:txBody>
                  <a:tcPr marL="88389" marR="88389" marT="44195" marB="44195"/>
                </a:tc>
                <a:tc>
                  <a:txBody>
                    <a:bodyPr/>
                    <a:lstStyle/>
                    <a:p>
                      <a:r>
                        <a:rPr lang="en-US" sz="1200"/>
                        <a:t>441</a:t>
                      </a:r>
                    </a:p>
                  </a:txBody>
                  <a:tcPr marL="88389" marR="88389" marT="44195" marB="44195"/>
                </a:tc>
                <a:extLst>
                  <a:ext uri="{0D108BD9-81ED-4DB2-BD59-A6C34878D82A}">
                    <a16:rowId xmlns:a16="http://schemas.microsoft.com/office/drawing/2014/main" val="9172129"/>
                  </a:ext>
                </a:extLst>
              </a:tr>
              <a:tr h="315147">
                <a:tc>
                  <a:txBody>
                    <a:bodyPr/>
                    <a:lstStyle/>
                    <a:p>
                      <a:r>
                        <a:rPr lang="en-US" sz="1200"/>
                        <a:t>Dec-Jun 2020</a:t>
                      </a:r>
                    </a:p>
                  </a:txBody>
                  <a:tcPr marL="88389" marR="88389" marT="44195" marB="44195"/>
                </a:tc>
                <a:tc>
                  <a:txBody>
                    <a:bodyPr/>
                    <a:lstStyle/>
                    <a:p>
                      <a:r>
                        <a:rPr lang="en-US" sz="1200"/>
                        <a:t>890</a:t>
                      </a:r>
                    </a:p>
                  </a:txBody>
                  <a:tcPr marL="88389" marR="88389" marT="44195" marB="44195"/>
                </a:tc>
                <a:tc>
                  <a:txBody>
                    <a:bodyPr/>
                    <a:lstStyle/>
                    <a:p>
                      <a:r>
                        <a:rPr lang="en-US" sz="1200"/>
                        <a:t>13%</a:t>
                      </a:r>
                    </a:p>
                  </a:txBody>
                  <a:tcPr marL="88389" marR="88389" marT="44195" marB="44195"/>
                </a:tc>
                <a:tc>
                  <a:txBody>
                    <a:bodyPr/>
                    <a:lstStyle/>
                    <a:p>
                      <a:r>
                        <a:rPr lang="en-US" sz="1200"/>
                        <a:t>6507</a:t>
                      </a:r>
                    </a:p>
                  </a:txBody>
                  <a:tcPr marL="88389" marR="88389" marT="44195" marB="44195"/>
                </a:tc>
                <a:extLst>
                  <a:ext uri="{0D108BD9-81ED-4DB2-BD59-A6C34878D82A}">
                    <a16:rowId xmlns:a16="http://schemas.microsoft.com/office/drawing/2014/main" val="2542569143"/>
                  </a:ext>
                </a:extLst>
              </a:tr>
              <a:tr h="315147">
                <a:tc>
                  <a:txBody>
                    <a:bodyPr/>
                    <a:lstStyle/>
                    <a:p>
                      <a:r>
                        <a:rPr lang="en-US" sz="1200">
                          <a:solidFill>
                            <a:srgbClr val="424242"/>
                          </a:solidFill>
                        </a:rPr>
                        <a:t>Jun-Nov 2020</a:t>
                      </a:r>
                      <a:endParaRPr lang="en-US" sz="1200"/>
                    </a:p>
                  </a:txBody>
                  <a:tcPr marL="88389" marR="88389" marT="44195" marB="44195"/>
                </a:tc>
                <a:tc>
                  <a:txBody>
                    <a:bodyPr/>
                    <a:lstStyle/>
                    <a:p>
                      <a:r>
                        <a:rPr lang="en-US" sz="1200"/>
                        <a:t>964</a:t>
                      </a:r>
                    </a:p>
                  </a:txBody>
                  <a:tcPr marL="88389" marR="88389" marT="44195" marB="44195"/>
                </a:tc>
                <a:tc>
                  <a:txBody>
                    <a:bodyPr/>
                    <a:lstStyle/>
                    <a:p>
                      <a:r>
                        <a:rPr lang="en-US" sz="1200"/>
                        <a:t>15%</a:t>
                      </a:r>
                    </a:p>
                  </a:txBody>
                  <a:tcPr marL="88389" marR="88389" marT="44195" marB="44195"/>
                </a:tc>
                <a:tc>
                  <a:txBody>
                    <a:bodyPr/>
                    <a:lstStyle/>
                    <a:p>
                      <a:r>
                        <a:rPr lang="en-US" sz="1200"/>
                        <a:t>11826</a:t>
                      </a:r>
                    </a:p>
                  </a:txBody>
                  <a:tcPr marL="88389" marR="88389" marT="44195" marB="44195"/>
                </a:tc>
                <a:extLst>
                  <a:ext uri="{0D108BD9-81ED-4DB2-BD59-A6C34878D82A}">
                    <a16:rowId xmlns:a16="http://schemas.microsoft.com/office/drawing/2014/main" val="2218527546"/>
                  </a:ext>
                </a:extLst>
              </a:tr>
              <a:tr h="315147">
                <a:tc>
                  <a:txBody>
                    <a:bodyPr/>
                    <a:lstStyle/>
                    <a:p>
                      <a:r>
                        <a:rPr lang="en-US" sz="1200"/>
                        <a:t>Dec-Jun 2021</a:t>
                      </a:r>
                    </a:p>
                  </a:txBody>
                  <a:tcPr marL="88389" marR="88389" marT="44195" marB="44195"/>
                </a:tc>
                <a:tc>
                  <a:txBody>
                    <a:bodyPr/>
                    <a:lstStyle/>
                    <a:p>
                      <a:r>
                        <a:rPr lang="en-US" sz="1200"/>
                        <a:t>1158</a:t>
                      </a:r>
                    </a:p>
                  </a:txBody>
                  <a:tcPr marL="88389" marR="88389" marT="44195" marB="44195"/>
                </a:tc>
                <a:tc>
                  <a:txBody>
                    <a:bodyPr/>
                    <a:lstStyle/>
                    <a:p>
                      <a:r>
                        <a:rPr lang="en-US" sz="1200"/>
                        <a:t>24%</a:t>
                      </a:r>
                    </a:p>
                  </a:txBody>
                  <a:tcPr marL="88389" marR="88389" marT="44195" marB="44195"/>
                </a:tc>
                <a:tc>
                  <a:txBody>
                    <a:bodyPr/>
                    <a:lstStyle/>
                    <a:p>
                      <a:r>
                        <a:rPr lang="en-US" sz="1200"/>
                        <a:t>6932</a:t>
                      </a:r>
                    </a:p>
                  </a:txBody>
                  <a:tcPr marL="88389" marR="88389" marT="44195" marB="44195"/>
                </a:tc>
                <a:extLst>
                  <a:ext uri="{0D108BD9-81ED-4DB2-BD59-A6C34878D82A}">
                    <a16:rowId xmlns:a16="http://schemas.microsoft.com/office/drawing/2014/main" val="4017874100"/>
                  </a:ext>
                </a:extLst>
              </a:tr>
              <a:tr h="315147">
                <a:tc>
                  <a:txBody>
                    <a:bodyPr/>
                    <a:lstStyle/>
                    <a:p>
                      <a:r>
                        <a:rPr lang="en-US" sz="1200"/>
                        <a:t>Jun-Nov 2021</a:t>
                      </a:r>
                    </a:p>
                  </a:txBody>
                  <a:tcPr marL="88389" marR="88389" marT="44195" marB="44195"/>
                </a:tc>
                <a:tc>
                  <a:txBody>
                    <a:bodyPr/>
                    <a:lstStyle/>
                    <a:p>
                      <a:r>
                        <a:rPr lang="en-US" sz="1200"/>
                        <a:t>1412</a:t>
                      </a:r>
                    </a:p>
                  </a:txBody>
                  <a:tcPr marL="88389" marR="88389" marT="44195" marB="44195"/>
                </a:tc>
                <a:tc>
                  <a:txBody>
                    <a:bodyPr/>
                    <a:lstStyle/>
                    <a:p>
                      <a:r>
                        <a:rPr lang="en-US" sz="1200"/>
                        <a:t>14%</a:t>
                      </a:r>
                    </a:p>
                  </a:txBody>
                  <a:tcPr marL="88389" marR="88389" marT="44195" marB="44195"/>
                </a:tc>
                <a:tc>
                  <a:txBody>
                    <a:bodyPr/>
                    <a:lstStyle/>
                    <a:p>
                      <a:r>
                        <a:rPr lang="en-US" sz="1200"/>
                        <a:t>4960</a:t>
                      </a:r>
                    </a:p>
                  </a:txBody>
                  <a:tcPr marL="88389" marR="88389" marT="44195" marB="44195"/>
                </a:tc>
                <a:extLst>
                  <a:ext uri="{0D108BD9-81ED-4DB2-BD59-A6C34878D82A}">
                    <a16:rowId xmlns:a16="http://schemas.microsoft.com/office/drawing/2014/main" val="218341852"/>
                  </a:ext>
                </a:extLst>
              </a:tr>
              <a:tr h="315147">
                <a:tc>
                  <a:txBody>
                    <a:bodyPr/>
                    <a:lstStyle/>
                    <a:p>
                      <a:r>
                        <a:rPr lang="en-US" sz="1200"/>
                        <a:t>Dec-May 2022</a:t>
                      </a:r>
                    </a:p>
                  </a:txBody>
                  <a:tcPr marL="88389" marR="88389" marT="44195" marB="44195"/>
                </a:tc>
                <a:tc>
                  <a:txBody>
                    <a:bodyPr/>
                    <a:lstStyle/>
                    <a:p>
                      <a:r>
                        <a:rPr lang="en-US" sz="1200"/>
                        <a:t>889</a:t>
                      </a:r>
                    </a:p>
                  </a:txBody>
                  <a:tcPr marL="88389" marR="88389" marT="44195" marB="44195"/>
                </a:tc>
                <a:tc>
                  <a:txBody>
                    <a:bodyPr/>
                    <a:lstStyle/>
                    <a:p>
                      <a:r>
                        <a:rPr lang="en-US" sz="1200"/>
                        <a:t>-37%</a:t>
                      </a:r>
                    </a:p>
                  </a:txBody>
                  <a:tcPr marL="88389" marR="88389" marT="44195" marB="44195"/>
                </a:tc>
                <a:tc>
                  <a:txBody>
                    <a:bodyPr/>
                    <a:lstStyle/>
                    <a:p>
                      <a:r>
                        <a:rPr lang="en-US" sz="1200"/>
                        <a:t>2980</a:t>
                      </a:r>
                    </a:p>
                  </a:txBody>
                  <a:tcPr marL="88389" marR="88389" marT="44195" marB="44195"/>
                </a:tc>
                <a:extLst>
                  <a:ext uri="{0D108BD9-81ED-4DB2-BD59-A6C34878D82A}">
                    <a16:rowId xmlns:a16="http://schemas.microsoft.com/office/drawing/2014/main" val="368349797"/>
                  </a:ext>
                </a:extLst>
              </a:tr>
              <a:tr h="315147">
                <a:tc>
                  <a:txBody>
                    <a:bodyPr/>
                    <a:lstStyle/>
                    <a:p>
                      <a:r>
                        <a:rPr lang="en-US" sz="1200"/>
                        <a:t>Jun-Dec 2022</a:t>
                      </a:r>
                    </a:p>
                  </a:txBody>
                  <a:tcPr marL="88389" marR="88389" marT="44195" marB="44195"/>
                </a:tc>
                <a:tc>
                  <a:txBody>
                    <a:bodyPr/>
                    <a:lstStyle/>
                    <a:p>
                      <a:r>
                        <a:rPr lang="en-US" sz="1200"/>
                        <a:t>1,128</a:t>
                      </a:r>
                    </a:p>
                  </a:txBody>
                  <a:tcPr marL="88389" marR="88389" marT="44195" marB="44195"/>
                </a:tc>
                <a:tc>
                  <a:txBody>
                    <a:bodyPr/>
                    <a:lstStyle/>
                    <a:p>
                      <a:r>
                        <a:rPr lang="en-US" sz="1200"/>
                        <a:t>27%</a:t>
                      </a:r>
                    </a:p>
                  </a:txBody>
                  <a:tcPr marL="88389" marR="88389" marT="44195" marB="44195"/>
                </a:tc>
                <a:tc>
                  <a:txBody>
                    <a:bodyPr/>
                    <a:lstStyle/>
                    <a:p>
                      <a:r>
                        <a:rPr lang="en-US" sz="1200"/>
                        <a:t>4755</a:t>
                      </a:r>
                    </a:p>
                  </a:txBody>
                  <a:tcPr marL="88389" marR="88389" marT="44195" marB="44195"/>
                </a:tc>
                <a:extLst>
                  <a:ext uri="{0D108BD9-81ED-4DB2-BD59-A6C34878D82A}">
                    <a16:rowId xmlns:a16="http://schemas.microsoft.com/office/drawing/2014/main" val="1079918074"/>
                  </a:ext>
                </a:extLst>
              </a:tr>
              <a:tr h="315147">
                <a:tc>
                  <a:txBody>
                    <a:bodyPr/>
                    <a:lstStyle/>
                    <a:p>
                      <a:r>
                        <a:rPr lang="en-US" sz="1200"/>
                        <a:t>Dec-May 2023</a:t>
                      </a:r>
                    </a:p>
                  </a:txBody>
                  <a:tcPr marL="88389" marR="88389" marT="44195" marB="44195"/>
                </a:tc>
                <a:tc>
                  <a:txBody>
                    <a:bodyPr/>
                    <a:lstStyle/>
                    <a:p>
                      <a:r>
                        <a:rPr lang="en-US" sz="1200"/>
                        <a:t>895</a:t>
                      </a:r>
                    </a:p>
                  </a:txBody>
                  <a:tcPr marL="88389" marR="88389" marT="44195" marB="44195"/>
                </a:tc>
                <a:tc>
                  <a:txBody>
                    <a:bodyPr/>
                    <a:lstStyle/>
                    <a:p>
                      <a:r>
                        <a:rPr lang="en-US" sz="1200"/>
                        <a:t>-20%</a:t>
                      </a:r>
                    </a:p>
                  </a:txBody>
                  <a:tcPr marL="88389" marR="88389" marT="44195" marB="44195"/>
                </a:tc>
                <a:tc>
                  <a:txBody>
                    <a:bodyPr/>
                    <a:lstStyle/>
                    <a:p>
                      <a:r>
                        <a:rPr lang="en-US" sz="1200"/>
                        <a:t>5010</a:t>
                      </a:r>
                    </a:p>
                  </a:txBody>
                  <a:tcPr marL="88389" marR="88389" marT="44195" marB="44195"/>
                </a:tc>
                <a:extLst>
                  <a:ext uri="{0D108BD9-81ED-4DB2-BD59-A6C34878D82A}">
                    <a16:rowId xmlns:a16="http://schemas.microsoft.com/office/drawing/2014/main" val="3783718603"/>
                  </a:ext>
                </a:extLst>
              </a:tr>
              <a:tr h="315147">
                <a:tc>
                  <a:txBody>
                    <a:bodyPr/>
                    <a:lstStyle/>
                    <a:p>
                      <a:r>
                        <a:rPr lang="en-US" sz="1200">
                          <a:solidFill>
                            <a:srgbClr val="FF0000"/>
                          </a:solidFill>
                        </a:rPr>
                        <a:t>Jun-Dec 2023</a:t>
                      </a:r>
                    </a:p>
                  </a:txBody>
                  <a:tcPr marL="88389" marR="88389" marT="44195" marB="44195"/>
                </a:tc>
                <a:tc>
                  <a:txBody>
                    <a:bodyPr/>
                    <a:lstStyle/>
                    <a:p>
                      <a:r>
                        <a:rPr lang="en-US" sz="1200">
                          <a:solidFill>
                            <a:srgbClr val="FF0000"/>
                          </a:solidFill>
                        </a:rPr>
                        <a:t>1,300</a:t>
                      </a:r>
                    </a:p>
                  </a:txBody>
                  <a:tcPr marL="88389" marR="88389" marT="44195" marB="44195"/>
                </a:tc>
                <a:tc>
                  <a:txBody>
                    <a:bodyPr/>
                    <a:lstStyle/>
                    <a:p>
                      <a:r>
                        <a:rPr lang="en-US" sz="1200">
                          <a:solidFill>
                            <a:srgbClr val="FF0000"/>
                          </a:solidFill>
                        </a:rPr>
                        <a:t>45%</a:t>
                      </a:r>
                    </a:p>
                  </a:txBody>
                  <a:tcPr marL="88389" marR="88389" marT="44195" marB="44195"/>
                </a:tc>
                <a:tc>
                  <a:txBody>
                    <a:bodyPr/>
                    <a:lstStyle/>
                    <a:p>
                      <a:r>
                        <a:rPr lang="en-US" altLang="zh-TW" sz="1200">
                          <a:solidFill>
                            <a:srgbClr val="FF0000"/>
                          </a:solidFill>
                        </a:rPr>
                        <a:t>6691</a:t>
                      </a:r>
                      <a:endParaRPr lang="en-US" sz="1200">
                        <a:solidFill>
                          <a:srgbClr val="FF0000"/>
                        </a:solidFill>
                      </a:endParaRPr>
                    </a:p>
                  </a:txBody>
                  <a:tcPr marL="88389" marR="88389" marT="44195" marB="44195"/>
                </a:tc>
                <a:extLst>
                  <a:ext uri="{0D108BD9-81ED-4DB2-BD59-A6C34878D82A}">
                    <a16:rowId xmlns:a16="http://schemas.microsoft.com/office/drawing/2014/main" val="3065717673"/>
                  </a:ext>
                </a:extLst>
              </a:tr>
            </a:tbl>
          </a:graphicData>
        </a:graphic>
      </p:graphicFrame>
      <p:sp>
        <p:nvSpPr>
          <p:cNvPr id="37" name="Rectangle 36">
            <a:extLst>
              <a:ext uri="{FF2B5EF4-FFF2-40B4-BE49-F238E27FC236}">
                <a16:creationId xmlns:a16="http://schemas.microsoft.com/office/drawing/2014/main" id="{52AE8252-810A-42C2-F5AA-0A5695A5F45B}"/>
              </a:ext>
            </a:extLst>
          </p:cNvPr>
          <p:cNvSpPr/>
          <p:nvPr/>
        </p:nvSpPr>
        <p:spPr>
          <a:xfrm>
            <a:off x="261338"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F62B0BF-CE9B-4631-5DB2-2BD997ADC954}"/>
              </a:ext>
            </a:extLst>
          </p:cNvPr>
          <p:cNvSpPr/>
          <p:nvPr/>
        </p:nvSpPr>
        <p:spPr>
          <a:xfrm>
            <a:off x="5697925" y="1367820"/>
            <a:ext cx="6216544" cy="3151469"/>
          </a:xfrm>
          <a:prstGeom prst="rect">
            <a:avLst/>
          </a:prstGeom>
          <a:noFill/>
          <a:ln w="12700">
            <a:solidFill>
              <a:srgbClr val="C00000"/>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3" name="Content Placeholder 2">
            <a:extLst>
              <a:ext uri="{FF2B5EF4-FFF2-40B4-BE49-F238E27FC236}">
                <a16:creationId xmlns:a16="http://schemas.microsoft.com/office/drawing/2014/main" id="{6097C6BF-8688-78EF-2A43-5C136C4BBB61}"/>
              </a:ext>
            </a:extLst>
          </p:cNvPr>
          <p:cNvSpPr>
            <a:spLocks noGrp="1"/>
          </p:cNvSpPr>
          <p:nvPr>
            <p:ph idx="1"/>
          </p:nvPr>
        </p:nvSpPr>
        <p:spPr>
          <a:xfrm>
            <a:off x="838200" y="1370582"/>
            <a:ext cx="4284945" cy="3990558"/>
          </a:xfrm>
        </p:spPr>
        <p:txBody>
          <a:bodyPr>
            <a:noAutofit/>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Former ISOGR registry platform had</a:t>
            </a:r>
          </a:p>
          <a:p>
            <a:pPr lvl="1">
              <a:spcBef>
                <a:spcPts val="12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Over 10 000 users since public release in 2019</a:t>
            </a:r>
          </a:p>
          <a:p>
            <a:pPr lvl="1">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Over 10 000 page views per year</a:t>
            </a:r>
          </a:p>
          <a:p>
            <a:pPr lvl="1">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Usage increased significantly in 2023</a:t>
            </a:r>
          </a:p>
          <a:p>
            <a:pPr lvl="1">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Nearly half are now returning (regular) users</a:t>
            </a:r>
          </a:p>
        </p:txBody>
      </p:sp>
      <p:sp>
        <p:nvSpPr>
          <p:cNvPr id="24" name="Content Placeholder 2">
            <a:extLst>
              <a:ext uri="{FF2B5EF4-FFF2-40B4-BE49-F238E27FC236}">
                <a16:creationId xmlns:a16="http://schemas.microsoft.com/office/drawing/2014/main" id="{28F79F11-B333-D32A-DC5D-0EF93216E3A3}"/>
              </a:ext>
            </a:extLst>
          </p:cNvPr>
          <p:cNvSpPr txBox="1">
            <a:spLocks/>
          </p:cNvSpPr>
          <p:nvPr/>
        </p:nvSpPr>
        <p:spPr>
          <a:xfrm>
            <a:off x="838200" y="4876186"/>
            <a:ext cx="8469702" cy="13255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Registry migrated to a new platform in 2024</a:t>
            </a:r>
          </a:p>
          <a:p>
            <a:pPr lvl="1">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More efficient for operation in the AWS cloud</a:t>
            </a:r>
          </a:p>
          <a:p>
            <a:pPr lvl="1">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Will commence usage tracking again</a:t>
            </a:r>
          </a:p>
        </p:txBody>
      </p:sp>
      <p:sp>
        <p:nvSpPr>
          <p:cNvPr id="4" name="Title 2">
            <a:extLst>
              <a:ext uri="{FF2B5EF4-FFF2-40B4-BE49-F238E27FC236}">
                <a16:creationId xmlns:a16="http://schemas.microsoft.com/office/drawing/2014/main" id="{07047952-6DE0-1D6D-E54B-FBCF3A502FC3}"/>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ISOGR usage</a:t>
            </a:r>
          </a:p>
        </p:txBody>
      </p:sp>
      <p:pic>
        <p:nvPicPr>
          <p:cNvPr id="7" name="Picture 6">
            <a:extLst>
              <a:ext uri="{FF2B5EF4-FFF2-40B4-BE49-F238E27FC236}">
                <a16:creationId xmlns:a16="http://schemas.microsoft.com/office/drawing/2014/main" id="{B8B3414D-154A-B835-61C0-88EF8B8B7CF3}"/>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6002D46D-7C84-5702-D3A8-5A69DE2C6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64955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ED052-1B41-0287-50F2-356DAE5B6EB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B41EA6C-1454-B175-8DBB-F5240C3C34AD}"/>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6E751D19-3A78-E3EB-3399-E41A389363B8}"/>
              </a:ext>
            </a:extLst>
          </p:cNvPr>
          <p:cNvSpPr/>
          <p:nvPr/>
        </p:nvSpPr>
        <p:spPr>
          <a:xfrm>
            <a:off x="261338"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ADDE430-8076-8676-EF1B-11D343E36AE2}"/>
              </a:ext>
            </a:extLst>
          </p:cNvPr>
          <p:cNvSpPr>
            <a:spLocks noGrp="1"/>
          </p:cNvSpPr>
          <p:nvPr>
            <p:ph idx="1"/>
          </p:nvPr>
        </p:nvSpPr>
        <p:spPr>
          <a:xfrm>
            <a:off x="838200" y="1370582"/>
            <a:ext cx="9896605" cy="4817276"/>
          </a:xfrm>
        </p:spPr>
        <p:txBody>
          <a:bodyPr>
            <a:noAutofit/>
          </a:bodyPr>
          <a:lstStyle/>
          <a:p>
            <a:pPr>
              <a:spcBef>
                <a:spcPts val="600"/>
              </a:spcBef>
            </a:pPr>
            <a:r>
              <a:rPr kumimoji="0" lang="fr-FR" sz="2200" b="1"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https://www.euref.eu/ </a:t>
            </a:r>
          </a:p>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Global ITRF geodetic datums (14) and CRSs (42)</a:t>
            </a:r>
          </a:p>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Regional ETRF geodetic datums (11) &amp; CRSs (33)</a:t>
            </a:r>
          </a:p>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Regional EVRF vertical datums (4) &amp; CRSs (4)</a:t>
            </a:r>
          </a:p>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ITRF–ETRF transformations (33) </a:t>
            </a:r>
          </a:p>
          <a:p>
            <a:pPr lvl="1">
              <a:spcBef>
                <a:spcPts val="600"/>
              </a:spcBef>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r>
              <a:rPr lang="en-US" sz="2200" dirty="0">
                <a:latin typeface="Calibri" panose="020F0502020204030204" pitchFamily="34" charset="0"/>
                <a:ea typeface="Calibri" panose="020F0502020204030204" pitchFamily="34" charset="0"/>
                <a:cs typeface="Calibri" panose="020F0502020204030204" pitchFamily="34" charset="0"/>
              </a:rPr>
              <a:t>Examples for ETRF2020 on following slides</a:t>
            </a:r>
          </a:p>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ETRF2020 datum</a:t>
            </a:r>
          </a:p>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ETRF2020 </a:t>
            </a:r>
            <a:r>
              <a:rPr lang="en-US" sz="2200" dirty="0" err="1">
                <a:latin typeface="Calibri" panose="020F0502020204030204" pitchFamily="34" charset="0"/>
                <a:ea typeface="Calibri" panose="020F0502020204030204" pitchFamily="34" charset="0"/>
                <a:cs typeface="Calibri" panose="020F0502020204030204" pitchFamily="34" charset="0"/>
              </a:rPr>
              <a:t>LatLonEHt</a:t>
            </a:r>
            <a:r>
              <a:rPr lang="en-US" sz="2200" dirty="0">
                <a:latin typeface="Calibri" panose="020F0502020204030204" pitchFamily="34" charset="0"/>
                <a:ea typeface="Calibri" panose="020F0502020204030204" pitchFamily="34" charset="0"/>
                <a:cs typeface="Calibri" panose="020F0502020204030204" pitchFamily="34" charset="0"/>
              </a:rPr>
              <a:t> CRS</a:t>
            </a:r>
          </a:p>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ITRF2020 to ETRF2020 transformation</a:t>
            </a:r>
          </a:p>
        </p:txBody>
      </p:sp>
      <p:sp>
        <p:nvSpPr>
          <p:cNvPr id="7" name="Title 2">
            <a:extLst>
              <a:ext uri="{FF2B5EF4-FFF2-40B4-BE49-F238E27FC236}">
                <a16:creationId xmlns:a16="http://schemas.microsoft.com/office/drawing/2014/main" id="{81E02A06-385E-980E-B116-84F124040CA6}"/>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EUREF content </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9" name="Picture 8">
            <a:extLst>
              <a:ext uri="{FF2B5EF4-FFF2-40B4-BE49-F238E27FC236}">
                <a16:creationId xmlns:a16="http://schemas.microsoft.com/office/drawing/2014/main" id="{05B0150B-4089-9B53-4825-3093572B7A17}"/>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A961380E-C354-6BAF-902B-2A8CB883CC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415511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DEA74-D4AA-FC9B-D8DB-B6F385D6CF3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3563553-9B4D-3C16-1076-884D8BEC8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316" y="538507"/>
            <a:ext cx="8583367" cy="5349054"/>
          </a:xfrm>
          <a:prstGeom prst="rect">
            <a:avLst/>
          </a:prstGeom>
          <a:ln>
            <a:solidFill>
              <a:schemeClr val="tx1"/>
            </a:solidFill>
          </a:ln>
        </p:spPr>
      </p:pic>
    </p:spTree>
    <p:extLst>
      <p:ext uri="{BB962C8B-B14F-4D97-AF65-F5344CB8AC3E}">
        <p14:creationId xmlns:p14="http://schemas.microsoft.com/office/powerpoint/2010/main" val="289552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D0652-C58F-3F0C-2FFC-18FC7CEB908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352F41-90EC-A6CB-AE59-7A4FC7B01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316" y="544430"/>
            <a:ext cx="8583367" cy="5343131"/>
          </a:xfrm>
          <a:prstGeom prst="rect">
            <a:avLst/>
          </a:prstGeom>
          <a:ln>
            <a:solidFill>
              <a:schemeClr val="tx1"/>
            </a:solidFill>
          </a:ln>
        </p:spPr>
      </p:pic>
    </p:spTree>
    <p:extLst>
      <p:ext uri="{BB962C8B-B14F-4D97-AF65-F5344CB8AC3E}">
        <p14:creationId xmlns:p14="http://schemas.microsoft.com/office/powerpoint/2010/main" val="128847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0EBEB-6487-4571-B9BE-29CC26699CE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90823DF-ECFC-01A4-27D1-BE8826F15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907" y="553841"/>
            <a:ext cx="8222186" cy="5328403"/>
          </a:xfrm>
          <a:prstGeom prst="rect">
            <a:avLst/>
          </a:prstGeom>
          <a:ln>
            <a:solidFill>
              <a:schemeClr val="tx1"/>
            </a:solidFill>
          </a:ln>
        </p:spPr>
      </p:pic>
    </p:spTree>
    <p:extLst>
      <p:ext uri="{BB962C8B-B14F-4D97-AF65-F5344CB8AC3E}">
        <p14:creationId xmlns:p14="http://schemas.microsoft.com/office/powerpoint/2010/main" val="360218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9B1C-B7B0-B256-0F9F-AF82E2DDFA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0C9FD62-64FB-4788-7CB2-A91822EED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907" y="499706"/>
            <a:ext cx="8280828" cy="5382538"/>
          </a:xfrm>
          <a:prstGeom prst="rect">
            <a:avLst/>
          </a:prstGeom>
          <a:ln>
            <a:solidFill>
              <a:schemeClr val="tx1"/>
            </a:solidFill>
          </a:ln>
        </p:spPr>
      </p:pic>
    </p:spTree>
    <p:extLst>
      <p:ext uri="{BB962C8B-B14F-4D97-AF65-F5344CB8AC3E}">
        <p14:creationId xmlns:p14="http://schemas.microsoft.com/office/powerpoint/2010/main" val="311304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7E212-0D4C-B1C7-E42B-0B4DA04DC84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EC63B2-2BF3-1500-C179-72FC0552B7BF}"/>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F0C2398F-11CA-D3D5-1AAC-81D8919F07ED}"/>
              </a:ext>
            </a:extLst>
          </p:cNvPr>
          <p:cNvSpPr/>
          <p:nvPr/>
        </p:nvSpPr>
        <p:spPr>
          <a:xfrm>
            <a:off x="261338"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CFEB21C-E45F-7932-3BCC-77EFE91A415B}"/>
              </a:ext>
            </a:extLst>
          </p:cNvPr>
          <p:cNvSpPr>
            <a:spLocks noGrp="1"/>
          </p:cNvSpPr>
          <p:nvPr>
            <p:ph idx="1"/>
          </p:nvPr>
        </p:nvSpPr>
        <p:spPr>
          <a:xfrm>
            <a:off x="1229096" y="1173332"/>
            <a:ext cx="9505709" cy="5333794"/>
          </a:xfrm>
        </p:spPr>
        <p:txBody>
          <a:bodyPr>
            <a:noAutofit/>
          </a:bodyPr>
          <a:lstStyle/>
          <a:p>
            <a:pPr>
              <a:spcBef>
                <a:spcPts val="600"/>
              </a:spcBef>
            </a:pPr>
            <a:r>
              <a:rPr lang="en-US" sz="2000" b="1" dirty="0">
                <a:latin typeface="Calibri" panose="020F0502020204030204" pitchFamily="34" charset="0"/>
                <a:ea typeface="Calibri" panose="020F0502020204030204" pitchFamily="34" charset="0"/>
                <a:cs typeface="Calibri" panose="020F0502020204030204" pitchFamily="34" charset="0"/>
              </a:rPr>
              <a:t>Over a thousand map projections for existing content</a:t>
            </a:r>
          </a:p>
          <a:p>
            <a:pPr>
              <a:spcBef>
                <a:spcPts val="600"/>
              </a:spcBef>
            </a:pPr>
            <a:r>
              <a:rPr lang="en-US" sz="2000" b="1" dirty="0">
                <a:latin typeface="Calibri" panose="020F0502020204030204" pitchFamily="34" charset="0"/>
                <a:ea typeface="Calibri" panose="020F0502020204030204" pitchFamily="34" charset="0"/>
                <a:cs typeface="Calibri" panose="020F0502020204030204" pitchFamily="34" charset="0"/>
              </a:rPr>
              <a:t>Reference frames used by GNSS systems</a:t>
            </a:r>
          </a:p>
          <a:p>
            <a:pPr lvl="1">
              <a:spcBef>
                <a:spcPts val="600"/>
              </a:spcBef>
              <a:buFont typeface="Wingdings" pitchFamily="2" charset="2"/>
              <a:buChar char="ü"/>
            </a:pPr>
            <a:r>
              <a:rPr lang="en-US" sz="2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WGS 84 – GPS (done)</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PZ-90 – GLONASS</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GTRF – Galileo</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CTRF 2000 – </a:t>
            </a:r>
            <a:r>
              <a:rPr lang="en-US" sz="2000" dirty="0" err="1">
                <a:latin typeface="Calibri" panose="020F0502020204030204" pitchFamily="34" charset="0"/>
                <a:ea typeface="Calibri" panose="020F0502020204030204" pitchFamily="34" charset="0"/>
                <a:cs typeface="Calibri" panose="020F0502020204030204" pitchFamily="34" charset="0"/>
              </a:rPr>
              <a:t>BeiDou</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JGS2010 – QZSS</a:t>
            </a:r>
          </a:p>
          <a:p>
            <a:pPr>
              <a:spcBef>
                <a:spcPts val="600"/>
              </a:spcBef>
            </a:pPr>
            <a:r>
              <a:rPr lang="en-US" sz="2000" b="1" dirty="0">
                <a:latin typeface="Calibri" panose="020F0502020204030204" pitchFamily="34" charset="0"/>
                <a:ea typeface="Calibri" panose="020F0502020204030204" pitchFamily="34" charset="0"/>
                <a:cs typeface="Calibri" panose="020F0502020204030204" pitchFamily="34" charset="0"/>
              </a:rPr>
              <a:t>National ETRS89 realizations</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Swedish SWEREF99 in progress – dynamic datum</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EUREF requesting members also add their national realizations</a:t>
            </a:r>
          </a:p>
          <a:p>
            <a:pPr>
              <a:spcBef>
                <a:spcPts val="600"/>
              </a:spcBef>
            </a:pPr>
            <a:r>
              <a:rPr lang="en-US" sz="2000" b="1" dirty="0">
                <a:latin typeface="Calibri" panose="020F0502020204030204" pitchFamily="34" charset="0"/>
                <a:ea typeface="Calibri" panose="020F0502020204030204" pitchFamily="34" charset="0"/>
                <a:cs typeface="Calibri" panose="020F0502020204030204" pitchFamily="34" charset="0"/>
              </a:rPr>
              <a:t>National SIRGAS realizations</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Colombia’s MAGNA-SIRGAS 2018 in progress</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SIRGAS-Chile realizations beginning</a:t>
            </a:r>
          </a:p>
        </p:txBody>
      </p:sp>
      <p:sp>
        <p:nvSpPr>
          <p:cNvPr id="7" name="Title 2">
            <a:extLst>
              <a:ext uri="{FF2B5EF4-FFF2-40B4-BE49-F238E27FC236}">
                <a16:creationId xmlns:a16="http://schemas.microsoft.com/office/drawing/2014/main" id="{557F3B8B-8496-F635-B039-C6895390A8F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Planned new content</a:t>
            </a:r>
          </a:p>
        </p:txBody>
      </p:sp>
      <p:pic>
        <p:nvPicPr>
          <p:cNvPr id="9" name="Picture 8">
            <a:extLst>
              <a:ext uri="{FF2B5EF4-FFF2-40B4-BE49-F238E27FC236}">
                <a16:creationId xmlns:a16="http://schemas.microsoft.com/office/drawing/2014/main" id="{092336CD-79A0-47FB-675A-AEB9E96390ED}"/>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9E3218BB-8BC5-98EB-71C0-C5C105FB0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16763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F9E51-0ECF-2803-C906-304E341BAE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728C14-F1B9-7F18-80CC-23BA38BD360A}"/>
              </a:ext>
            </a:extLst>
          </p:cNvPr>
          <p:cNvSpPr>
            <a:spLocks noGrp="1"/>
          </p:cNvSpPr>
          <p:nvPr>
            <p:ph type="title"/>
          </p:nvPr>
        </p:nvSpPr>
        <p:spPr/>
        <p:txBody>
          <a:bodyPr>
            <a:normAutofit/>
          </a:bodyPr>
          <a:lstStyle/>
          <a:p>
            <a:r>
              <a:rPr lang="en-AU" sz="2800">
                <a:solidFill>
                  <a:schemeClr val="accent2">
                    <a:lumMod val="75000"/>
                  </a:schemeClr>
                </a:solidFill>
                <a:latin typeface="Arial" panose="020B0604020202020204" pitchFamily="34" charset="0"/>
              </a:rPr>
              <a:t>OUTLINE</a:t>
            </a:r>
            <a:endParaRPr lang="de-DE" sz="2800">
              <a:solidFill>
                <a:schemeClr val="accent2">
                  <a:lumMod val="75000"/>
                </a:schemeClr>
              </a:solidFill>
              <a:latin typeface="Arial" panose="020B0604020202020204" pitchFamily="34" charset="0"/>
            </a:endParaRPr>
          </a:p>
        </p:txBody>
      </p:sp>
      <p:sp>
        <p:nvSpPr>
          <p:cNvPr id="6" name="Footer Placeholder 5">
            <a:extLst>
              <a:ext uri="{FF2B5EF4-FFF2-40B4-BE49-F238E27FC236}">
                <a16:creationId xmlns:a16="http://schemas.microsoft.com/office/drawing/2014/main" id="{EACA3651-B1EC-C9DB-B4C8-A807C622E3BF}"/>
              </a:ext>
            </a:extLst>
          </p:cNvPr>
          <p:cNvSpPr>
            <a:spLocks noGrp="1"/>
          </p:cNvSpPr>
          <p:nvPr>
            <p:ph type="ftr" sz="quarter" idx="11"/>
          </p:nvPr>
        </p:nvSpPr>
        <p:spPr/>
        <p:txBody>
          <a:bodyPr/>
          <a:lstStyle/>
          <a:p>
            <a:fld id="{47DF31F5-2E7D-4A97-961F-21FABE93410E}" type="slidenum">
              <a:rPr lang="de-DE" sz="1000" smtClean="0"/>
              <a:t>17</a:t>
            </a:fld>
            <a:endParaRPr lang="de-DE" sz="1000"/>
          </a:p>
        </p:txBody>
      </p:sp>
      <p:sp>
        <p:nvSpPr>
          <p:cNvPr id="3" name="Inhaltsplatzhalter 2">
            <a:extLst>
              <a:ext uri="{FF2B5EF4-FFF2-40B4-BE49-F238E27FC236}">
                <a16:creationId xmlns:a16="http://schemas.microsoft.com/office/drawing/2014/main" id="{15569CAE-351A-CAEE-B1FE-3A9B4527DDAE}"/>
              </a:ext>
            </a:extLst>
          </p:cNvPr>
          <p:cNvSpPr>
            <a:spLocks noGrp="1"/>
          </p:cNvSpPr>
          <p:nvPr>
            <p:ph idx="1"/>
          </p:nvPr>
        </p:nvSpPr>
        <p:spPr>
          <a:xfrm>
            <a:off x="838199" y="1807558"/>
            <a:ext cx="8999484"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3">
                    <a:lumMod val="75000"/>
                  </a:schemeClr>
                </a:solidFill>
              </a:rPr>
              <a:t>Introduction</a:t>
            </a:r>
          </a:p>
          <a:p>
            <a:pPr marL="457200" indent="-457200">
              <a:lnSpc>
                <a:spcPct val="150000"/>
              </a:lnSpc>
              <a:spcBef>
                <a:spcPts val="0"/>
              </a:spcBef>
              <a:buFont typeface="+mj-lt"/>
              <a:buAutoNum type="arabicPeriod"/>
            </a:pPr>
            <a:r>
              <a:rPr lang="en-GB" sz="2200" b="1" dirty="0">
                <a:solidFill>
                  <a:schemeClr val="accent3">
                    <a:lumMod val="75000"/>
                  </a:schemeClr>
                </a:solidFill>
              </a:rPr>
              <a:t>ISO geodetic registry</a:t>
            </a:r>
          </a:p>
          <a:p>
            <a:pPr marL="457200" indent="-457200">
              <a:lnSpc>
                <a:spcPct val="150000"/>
              </a:lnSpc>
              <a:spcBef>
                <a:spcPts val="0"/>
              </a:spcBef>
              <a:buFont typeface="+mj-lt"/>
              <a:buAutoNum type="arabicPeriod"/>
            </a:pPr>
            <a:r>
              <a:rPr lang="en-GB" sz="4000" b="1" i="0" dirty="0">
                <a:solidFill>
                  <a:srgbClr val="006699"/>
                </a:solidFill>
                <a:effectLst/>
              </a:rPr>
              <a:t> EPSG geodetic parameter </a:t>
            </a:r>
            <a:r>
              <a:rPr lang="en-GB" sz="4000" b="1" dirty="0">
                <a:solidFill>
                  <a:srgbClr val="006699"/>
                </a:solidFill>
              </a:rPr>
              <a:t>d</a:t>
            </a:r>
            <a:r>
              <a:rPr lang="en-GB" sz="4000" b="1" i="0" dirty="0">
                <a:solidFill>
                  <a:srgbClr val="006699"/>
                </a:solidFill>
                <a:effectLst/>
              </a:rPr>
              <a:t>ataset</a:t>
            </a:r>
            <a:endParaRPr lang="en-US" sz="4000" b="1" dirty="0">
              <a:solidFill>
                <a:srgbClr val="006699"/>
              </a:solidFill>
            </a:endParaRPr>
          </a:p>
          <a:p>
            <a:pPr marL="457200" indent="-457200">
              <a:lnSpc>
                <a:spcPct val="150000"/>
              </a:lnSpc>
              <a:spcBef>
                <a:spcPts val="0"/>
              </a:spcBef>
              <a:buFont typeface="+mj-lt"/>
              <a:buAutoNum type="arabicPeriod"/>
            </a:pPr>
            <a:r>
              <a:rPr lang="en-GB" sz="2200" b="1" i="0" dirty="0">
                <a:solidFill>
                  <a:schemeClr val="accent3">
                    <a:lumMod val="75000"/>
                  </a:schemeClr>
                </a:solidFill>
                <a:effectLst/>
              </a:rPr>
              <a:t>OGC registry</a:t>
            </a:r>
            <a:endParaRPr lang="en-US" sz="2200" b="1" dirty="0">
              <a:solidFill>
                <a:schemeClr val="accent3">
                  <a:lumMod val="75000"/>
                </a:schemeClr>
              </a:solidFill>
            </a:endParaRPr>
          </a:p>
          <a:p>
            <a:pPr marL="457200" indent="-457200">
              <a:lnSpc>
                <a:spcPct val="150000"/>
              </a:lnSpc>
              <a:spcBef>
                <a:spcPts val="0"/>
              </a:spcBef>
              <a:buFont typeface="+mj-lt"/>
              <a:buAutoNum type="arabicPeriod"/>
            </a:pPr>
            <a:r>
              <a:rPr lang="en-GB" sz="2200" b="1" dirty="0">
                <a:solidFill>
                  <a:schemeClr val="accent3">
                    <a:lumMod val="75000"/>
                  </a:schemeClr>
                </a:solidFill>
              </a:rPr>
              <a:t>Summary and conclusions</a:t>
            </a:r>
          </a:p>
        </p:txBody>
      </p:sp>
      <p:sp>
        <p:nvSpPr>
          <p:cNvPr id="14" name="Free-form: Shape 13">
            <a:extLst>
              <a:ext uri="{FF2B5EF4-FFF2-40B4-BE49-F238E27FC236}">
                <a16:creationId xmlns:a16="http://schemas.microsoft.com/office/drawing/2014/main" id="{8CCA7736-B710-389C-4A6F-590D700B26F2}"/>
              </a:ext>
            </a:extLst>
          </p:cNvPr>
          <p:cNvSpPr/>
          <p:nvPr/>
        </p:nvSpPr>
        <p:spPr>
          <a:xfrm>
            <a:off x="-159563" y="-278699"/>
            <a:ext cx="12647691" cy="7233719"/>
          </a:xfrm>
          <a:custGeom>
            <a:avLst/>
            <a:gdLst>
              <a:gd name="connsiteX0" fmla="*/ 923455 w 12647691"/>
              <a:gd name="connsiteY0" fmla="*/ 3165727 h 7233719"/>
              <a:gd name="connsiteX1" fmla="*/ 923455 w 12647691"/>
              <a:gd name="connsiteY1" fmla="*/ 4155541 h 7233719"/>
              <a:gd name="connsiteX2" fmla="*/ 10275685 w 12647691"/>
              <a:gd name="connsiteY2" fmla="*/ 4155541 h 7233719"/>
              <a:gd name="connsiteX3" fmla="*/ 10275685 w 12647691"/>
              <a:gd name="connsiteY3" fmla="*/ 3165727 h 7233719"/>
              <a:gd name="connsiteX4" fmla="*/ 0 w 12647691"/>
              <a:gd name="connsiteY4" fmla="*/ 0 h 7233719"/>
              <a:gd name="connsiteX5" fmla="*/ 12647691 w 12647691"/>
              <a:gd name="connsiteY5" fmla="*/ 0 h 7233719"/>
              <a:gd name="connsiteX6" fmla="*/ 12647691 w 12647691"/>
              <a:gd name="connsiteY6" fmla="*/ 7233719 h 7233719"/>
              <a:gd name="connsiteX7" fmla="*/ 0 w 12647691"/>
              <a:gd name="connsiteY7" fmla="*/ 7233719 h 723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7691" h="7233719">
                <a:moveTo>
                  <a:pt x="923455" y="3165727"/>
                </a:moveTo>
                <a:lnTo>
                  <a:pt x="923455" y="4155541"/>
                </a:lnTo>
                <a:lnTo>
                  <a:pt x="10275685" y="4155541"/>
                </a:lnTo>
                <a:lnTo>
                  <a:pt x="10275685" y="3165727"/>
                </a:lnTo>
                <a:close/>
                <a:moveTo>
                  <a:pt x="0" y="0"/>
                </a:moveTo>
                <a:lnTo>
                  <a:pt x="12647691" y="0"/>
                </a:lnTo>
                <a:lnTo>
                  <a:pt x="12647691" y="7233719"/>
                </a:lnTo>
                <a:lnTo>
                  <a:pt x="0" y="7233719"/>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25400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42F5B-2BD8-9DD0-2A1A-001EF03BAD9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8610902-CFA8-6947-FD08-656478DC2792}"/>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16E2D1D0-BE97-8BCB-1BB9-CEEE1808665E}"/>
              </a:ext>
            </a:extLst>
          </p:cNvPr>
          <p:cNvSpPr>
            <a:spLocks noGrp="1"/>
          </p:cNvSpPr>
          <p:nvPr>
            <p:ph type="title"/>
          </p:nvPr>
        </p:nvSpPr>
        <p:spPr>
          <a:xfrm>
            <a:off x="1088820" y="461866"/>
            <a:ext cx="10673443" cy="1325563"/>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https://epsg.org/</a:t>
            </a:r>
            <a:endParaRPr lang="en-AU"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EB318A4-69E1-7DEF-D3C3-60D78A0E3FAC}"/>
              </a:ext>
            </a:extLst>
          </p:cNvPr>
          <p:cNvSpPr>
            <a:spLocks noGrp="1"/>
          </p:cNvSpPr>
          <p:nvPr>
            <p:ph idx="1"/>
          </p:nvPr>
        </p:nvSpPr>
        <p:spPr>
          <a:xfrm>
            <a:off x="838199" y="1422098"/>
            <a:ext cx="10673443" cy="4656731"/>
          </a:xfrm>
        </p:spPr>
        <p:txBody>
          <a:bodyPr>
            <a:noAutofit/>
          </a:bodyPr>
          <a:lstStyle/>
          <a:p>
            <a:pPr>
              <a:spcBef>
                <a:spcPts val="600"/>
              </a:spcBef>
            </a:pPr>
            <a:r>
              <a:rPr lang="en-GB" sz="2000" b="1" dirty="0">
                <a:latin typeface="Calibri" panose="020F0502020204030204" pitchFamily="34" charset="0"/>
                <a:ea typeface="Calibri" panose="020F0502020204030204" pitchFamily="34" charset="0"/>
                <a:cs typeface="Calibri" panose="020F0502020204030204" pitchFamily="34" charset="0"/>
              </a:rPr>
              <a:t>E</a:t>
            </a:r>
            <a:r>
              <a:rPr lang="en-GB" sz="2000" dirty="0">
                <a:latin typeface="Calibri" panose="020F0502020204030204" pitchFamily="34" charset="0"/>
                <a:ea typeface="Calibri" panose="020F0502020204030204" pitchFamily="34" charset="0"/>
                <a:cs typeface="Calibri" panose="020F0502020204030204" pitchFamily="34" charset="0"/>
              </a:rPr>
              <a:t>uropean </a:t>
            </a:r>
            <a:r>
              <a:rPr lang="en-GB" sz="2000" b="1" dirty="0">
                <a:latin typeface="Calibri" panose="020F0502020204030204" pitchFamily="34" charset="0"/>
                <a:ea typeface="Calibri" panose="020F0502020204030204" pitchFamily="34" charset="0"/>
                <a:cs typeface="Calibri" panose="020F0502020204030204" pitchFamily="34" charset="0"/>
              </a:rPr>
              <a:t>P</a:t>
            </a:r>
            <a:r>
              <a:rPr lang="en-GB" sz="2000" dirty="0">
                <a:latin typeface="Calibri" panose="020F0502020204030204" pitchFamily="34" charset="0"/>
                <a:ea typeface="Calibri" panose="020F0502020204030204" pitchFamily="34" charset="0"/>
                <a:cs typeface="Calibri" panose="020F0502020204030204" pitchFamily="34" charset="0"/>
              </a:rPr>
              <a:t>etroleum </a:t>
            </a:r>
            <a:r>
              <a:rPr lang="en-GB" sz="2000" b="1" dirty="0">
                <a:latin typeface="Calibri" panose="020F0502020204030204" pitchFamily="34" charset="0"/>
                <a:ea typeface="Calibri" panose="020F0502020204030204" pitchFamily="34" charset="0"/>
                <a:cs typeface="Calibri" panose="020F0502020204030204" pitchFamily="34" charset="0"/>
              </a:rPr>
              <a:t>S</a:t>
            </a:r>
            <a:r>
              <a:rPr lang="en-GB" sz="2000" dirty="0">
                <a:latin typeface="Calibri" panose="020F0502020204030204" pitchFamily="34" charset="0"/>
                <a:ea typeface="Calibri" panose="020F0502020204030204" pitchFamily="34" charset="0"/>
                <a:cs typeface="Calibri" panose="020F0502020204030204" pitchFamily="34" charset="0"/>
              </a:rPr>
              <a:t>urvey </a:t>
            </a:r>
            <a:r>
              <a:rPr lang="en-GB" sz="2000" b="1" dirty="0">
                <a:latin typeface="Calibri" panose="020F0502020204030204" pitchFamily="34" charset="0"/>
                <a:ea typeface="Calibri" panose="020F0502020204030204" pitchFamily="34" charset="0"/>
                <a:cs typeface="Calibri" panose="020F0502020204030204" pitchFamily="34" charset="0"/>
              </a:rPr>
              <a:t>G</a:t>
            </a:r>
            <a:r>
              <a:rPr lang="en-GB" sz="2000" dirty="0">
                <a:latin typeface="Calibri" panose="020F0502020204030204" pitchFamily="34" charset="0"/>
                <a:ea typeface="Calibri" panose="020F0502020204030204" pitchFamily="34" charset="0"/>
                <a:cs typeface="Calibri" panose="020F0502020204030204" pitchFamily="34" charset="0"/>
              </a:rPr>
              <a:t>roup (EPSG)</a:t>
            </a:r>
          </a:p>
          <a:p>
            <a:pPr lvl="1" indent="-288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Online registry</a:t>
            </a:r>
          </a:p>
          <a:p>
            <a:pPr lvl="1" indent="-288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Holds data, has a graphic user interface (GUI) and                                                                       an application programming interface (API)</a:t>
            </a:r>
          </a:p>
          <a:p>
            <a:pPr lvl="1" indent="-288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Data is stored in a data model which implements ISO 19111</a:t>
            </a:r>
          </a:p>
          <a:p>
            <a:pPr marL="397800" lvl="1" indent="0">
              <a:spcBef>
                <a:spcPts val="600"/>
              </a:spcBef>
              <a:buSzPct val="8000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600"/>
              </a:spcBef>
            </a:pPr>
            <a:r>
              <a:rPr lang="en-GB" sz="2000" b="1" dirty="0">
                <a:latin typeface="Calibri" panose="020F0502020204030204" pitchFamily="34" charset="0"/>
                <a:ea typeface="Calibri" panose="020F0502020204030204" pitchFamily="34" charset="0"/>
                <a:cs typeface="Calibri" panose="020F0502020204030204" pitchFamily="34" charset="0"/>
              </a:rPr>
              <a:t>EPSG Database</a:t>
            </a:r>
          </a:p>
          <a:p>
            <a:pPr lvl="1" indent="-288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EPSG Geodetic Parameter Dataset – the data in the EPSG registry</a:t>
            </a:r>
          </a:p>
          <a:p>
            <a:pPr lvl="1" indent="-288000">
              <a:spcBef>
                <a:spcPts val="600"/>
              </a:spcBef>
              <a:buSzPct val="80000"/>
              <a:buFont typeface="Courier New" panose="02070309020205020404" pitchFamily="49" charset="0"/>
              <a:buChar char="o"/>
            </a:pPr>
            <a:r>
              <a:rPr lang="en-GB" sz="2000" b="0" i="0" dirty="0">
                <a:effectLst/>
                <a:latin typeface="Calibri" panose="020F0502020204030204" pitchFamily="34" charset="0"/>
                <a:ea typeface="Calibri" panose="020F0502020204030204" pitchFamily="34" charset="0"/>
                <a:cs typeface="Calibri" panose="020F0502020204030204" pitchFamily="34" charset="0"/>
              </a:rPr>
              <a:t>The Dataset contains definitions of coordinate reference systems and coordinate transformations which may be global, regional, national or local</a:t>
            </a:r>
          </a:p>
          <a:p>
            <a:pPr lvl="1" indent="-288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One of the Dataset export options, MS Access used as carrier</a:t>
            </a:r>
          </a:p>
          <a:p>
            <a:pPr lvl="1" indent="-288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Dataset export also available as MySQL, Oracle or PostgreSQL scripts</a:t>
            </a:r>
          </a:p>
          <a:p>
            <a:pPr lvl="1" indent="-288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The Dataset is</a:t>
            </a:r>
            <a:r>
              <a:rPr lang="en-GB" sz="2000" b="0" i="0" dirty="0">
                <a:effectLst/>
                <a:latin typeface="Calibri" panose="020F0502020204030204" pitchFamily="34" charset="0"/>
                <a:ea typeface="Calibri" panose="020F0502020204030204" pitchFamily="34" charset="0"/>
                <a:cs typeface="Calibri" panose="020F0502020204030204" pitchFamily="34" charset="0"/>
              </a:rPr>
              <a:t> maintained by the Geodesy Subcommittee of the IOGP Geomatics Committee</a:t>
            </a:r>
            <a:endParaRPr lang="en-GB" sz="2000" b="1" dirty="0">
              <a:latin typeface="Calibri" panose="020F0502020204030204" pitchFamily="34" charset="0"/>
              <a:ea typeface="Calibri" panose="020F0502020204030204" pitchFamily="34" charset="0"/>
              <a:cs typeface="Calibri" panose="020F0502020204030204" pitchFamily="34" charset="0"/>
            </a:endParaRPr>
          </a:p>
          <a:p>
            <a:pPr lvl="1" indent="-288000">
              <a:spcBef>
                <a:spcPts val="600"/>
              </a:spcBef>
              <a:buSzPct val="80000"/>
              <a:buFont typeface="Courier New" panose="02070309020205020404" pitchFamily="49" charset="0"/>
              <a:buChar char="o"/>
            </a:pPr>
            <a:endParaRPr lang="en-GB" sz="1800" dirty="0"/>
          </a:p>
        </p:txBody>
      </p:sp>
      <p:pic>
        <p:nvPicPr>
          <p:cNvPr id="11" name="Picture 10" descr="EPSG logo-main.png"/>
          <p:cNvPicPr>
            <a:picLocks noChangeAspect="1"/>
          </p:cNvPicPr>
          <p:nvPr/>
        </p:nvPicPr>
        <p:blipFill>
          <a:blip r:embed="rId3"/>
          <a:stretch>
            <a:fillRect/>
          </a:stretch>
        </p:blipFill>
        <p:spPr>
          <a:xfrm>
            <a:off x="9298546" y="350872"/>
            <a:ext cx="2486479" cy="2178403"/>
          </a:xfrm>
          <a:prstGeom prst="rect">
            <a:avLst/>
          </a:prstGeom>
        </p:spPr>
      </p:pic>
      <p:sp>
        <p:nvSpPr>
          <p:cNvPr id="4" name="Title 2">
            <a:extLst>
              <a:ext uri="{FF2B5EF4-FFF2-40B4-BE49-F238E27FC236}">
                <a16:creationId xmlns:a16="http://schemas.microsoft.com/office/drawing/2014/main" id="{5EF98E2C-E0A5-02D0-C787-6B9E1470AD7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EPSG registry</a:t>
            </a:r>
          </a:p>
        </p:txBody>
      </p:sp>
      <p:pic>
        <p:nvPicPr>
          <p:cNvPr id="8" name="Picture 7" descr="A logo with a circular design&#10;&#10;Description automatically generated with medium confidence">
            <a:extLst>
              <a:ext uri="{FF2B5EF4-FFF2-40B4-BE49-F238E27FC236}">
                <a16:creationId xmlns:a16="http://schemas.microsoft.com/office/drawing/2014/main" id="{27F6D0F6-30D8-898E-6DBC-6D68C37C1C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31803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48165-F6EB-7520-47D7-A1CA90B872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1A02B57-3E51-BC02-C6C9-8A4B11B95232}"/>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CFD0903C-ECA0-89AA-F483-67B3E8B81079}"/>
              </a:ext>
            </a:extLst>
          </p:cNvPr>
          <p:cNvSpPr>
            <a:spLocks noGrp="1"/>
          </p:cNvSpPr>
          <p:nvPr>
            <p:ph type="title"/>
          </p:nvPr>
        </p:nvSpPr>
        <p:spPr>
          <a:xfrm>
            <a:off x="838200" y="24820"/>
            <a:ext cx="10673443" cy="1325563"/>
          </a:xfrm>
        </p:spPr>
        <p:txBody>
          <a:bodyPr>
            <a:normAutofit/>
          </a:bodyPr>
          <a:lstStyle/>
          <a:p>
            <a:endParaRPr lang="en-AU" sz="2800" dirty="0">
              <a:latin typeface="Arial" panose="020B0604020202020204" pitchFamily="34" charset="0"/>
            </a:endParaRPr>
          </a:p>
        </p:txBody>
      </p:sp>
      <p:sp>
        <p:nvSpPr>
          <p:cNvPr id="7" name="Rectangle 6">
            <a:extLst>
              <a:ext uri="{FF2B5EF4-FFF2-40B4-BE49-F238E27FC236}">
                <a16:creationId xmlns:a16="http://schemas.microsoft.com/office/drawing/2014/main" id="{6D2D486E-A5F5-F357-A352-460DF91B20BC}"/>
              </a:ext>
            </a:extLst>
          </p:cNvPr>
          <p:cNvSpPr/>
          <p:nvPr/>
        </p:nvSpPr>
        <p:spPr>
          <a:xfrm>
            <a:off x="261338"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10EF945-01A0-AD36-972C-5BB063C6666D}"/>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3"/>
          <a:srcRect/>
          <a:stretch>
            <a:fillRect/>
          </a:stretch>
        </p:blipFill>
        <p:spPr bwMode="auto">
          <a:xfrm>
            <a:off x="1611774" y="1188764"/>
            <a:ext cx="8478810" cy="5146269"/>
          </a:xfrm>
          <a:prstGeom prst="rect">
            <a:avLst/>
          </a:prstGeom>
          <a:noFill/>
          <a:ln w="9525">
            <a:noFill/>
            <a:miter lim="800000"/>
            <a:headEnd/>
            <a:tailEnd/>
          </a:ln>
        </p:spPr>
      </p:pic>
      <p:sp>
        <p:nvSpPr>
          <p:cNvPr id="3" name="Title 2">
            <a:extLst>
              <a:ext uri="{FF2B5EF4-FFF2-40B4-BE49-F238E27FC236}">
                <a16:creationId xmlns:a16="http://schemas.microsoft.com/office/drawing/2014/main" id="{AD86A157-1989-72FC-2CCB-6B1BBE8D15D5}"/>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EPSG content growth</a:t>
            </a:r>
          </a:p>
        </p:txBody>
      </p:sp>
      <p:pic>
        <p:nvPicPr>
          <p:cNvPr id="5" name="Picture 4">
            <a:extLst>
              <a:ext uri="{FF2B5EF4-FFF2-40B4-BE49-F238E27FC236}">
                <a16:creationId xmlns:a16="http://schemas.microsoft.com/office/drawing/2014/main" id="{475E5C9C-B361-610B-81E3-96F6C440CB49}"/>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9" name="Picture 8" descr="A logo with a circular design&#10;&#10;Description automatically generated with medium confidence">
            <a:extLst>
              <a:ext uri="{FF2B5EF4-FFF2-40B4-BE49-F238E27FC236}">
                <a16:creationId xmlns:a16="http://schemas.microsoft.com/office/drawing/2014/main" id="{6DE5130F-00AB-2739-9889-3F5D44966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68590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B864-9043-4C38-D35F-D4225D1DDC06}"/>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0C9117-0531-9F35-47A0-4145EF9E909A}"/>
              </a:ext>
            </a:extLst>
          </p:cNvPr>
          <p:cNvSpPr>
            <a:spLocks noGrp="1"/>
          </p:cNvSpPr>
          <p:nvPr>
            <p:ph idx="1"/>
          </p:nvPr>
        </p:nvSpPr>
        <p:spPr>
          <a:xfrm>
            <a:off x="660070" y="1477778"/>
            <a:ext cx="8278368" cy="3061206"/>
          </a:xfrm>
        </p:spPr>
        <p:txBody>
          <a:bodyPr>
            <a:noAutofit/>
          </a:bodyPr>
          <a:lstStyle/>
          <a:p>
            <a:pPr marL="457200" indent="-457200">
              <a:lnSpc>
                <a:spcPct val="150000"/>
              </a:lnSpc>
              <a:spcBef>
                <a:spcPts val="0"/>
              </a:spcBef>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Introduction</a:t>
            </a:r>
          </a:p>
          <a:p>
            <a:pPr marL="457200" indent="-457200">
              <a:lnSpc>
                <a:spcPct val="150000"/>
              </a:lnSpc>
              <a:spcBef>
                <a:spcPts val="0"/>
              </a:spcBef>
              <a:buFont typeface="+mj-lt"/>
              <a:buAutoNum type="arabicPeriod"/>
            </a:pPr>
            <a:r>
              <a:rPr lang="en-GB" sz="1800" dirty="0">
                <a:latin typeface="Calibri" panose="020F0502020204030204" pitchFamily="34" charset="0"/>
                <a:ea typeface="Calibri" panose="020F0502020204030204" pitchFamily="34" charset="0"/>
                <a:cs typeface="Calibri" panose="020F0502020204030204" pitchFamily="34" charset="0"/>
              </a:rPr>
              <a:t>ISO geodetic registry</a:t>
            </a:r>
          </a:p>
          <a:p>
            <a:pPr marL="457200" indent="-457200">
              <a:lnSpc>
                <a:spcPct val="150000"/>
              </a:lnSpc>
              <a:spcBef>
                <a:spcPts val="0"/>
              </a:spcBef>
              <a:buFont typeface="+mj-lt"/>
              <a:buAutoNum type="arabicPeriod"/>
            </a:pPr>
            <a:r>
              <a:rPr lang="en-GB" sz="18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EPSG geodetic parameter </a:t>
            </a:r>
            <a:r>
              <a:rPr lang="en-GB" sz="1800" dirty="0">
                <a:solidFill>
                  <a:srgbClr val="242424"/>
                </a:solidFill>
                <a:latin typeface="Calibri" panose="020F0502020204030204" pitchFamily="34" charset="0"/>
                <a:ea typeface="Calibri" panose="020F0502020204030204" pitchFamily="34" charset="0"/>
                <a:cs typeface="Calibri" panose="020F0502020204030204" pitchFamily="34" charset="0"/>
              </a:rPr>
              <a:t>d</a:t>
            </a:r>
            <a:r>
              <a:rPr lang="en-GB" sz="18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ataset</a:t>
            </a:r>
          </a:p>
          <a:p>
            <a:pPr marL="457200" indent="-457200">
              <a:lnSpc>
                <a:spcPct val="150000"/>
              </a:lnSpc>
              <a:spcBef>
                <a:spcPts val="0"/>
              </a:spcBef>
              <a:buFont typeface="+mj-lt"/>
              <a:buAutoNum type="arabicPeriod"/>
            </a:pPr>
            <a:r>
              <a:rPr lang="en-GB" sz="18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OGC registry</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spcBef>
                <a:spcPts val="0"/>
              </a:spcBef>
              <a:buFont typeface="+mj-lt"/>
              <a:buAutoNum type="arabicPeriod"/>
            </a:pPr>
            <a:r>
              <a:rPr lang="en-GB" sz="1800" dirty="0">
                <a:latin typeface="Calibri" panose="020F0502020204030204" pitchFamily="34" charset="0"/>
                <a:ea typeface="Calibri" panose="020F0502020204030204" pitchFamily="34" charset="0"/>
                <a:cs typeface="Calibri" panose="020F0502020204030204" pitchFamily="34" charset="0"/>
              </a:rPr>
              <a:t>Summary and conclusions</a:t>
            </a:r>
          </a:p>
        </p:txBody>
      </p:sp>
      <p:sp>
        <p:nvSpPr>
          <p:cNvPr id="6" name="Footer Placeholder 5">
            <a:extLst>
              <a:ext uri="{FF2B5EF4-FFF2-40B4-BE49-F238E27FC236}">
                <a16:creationId xmlns:a16="http://schemas.microsoft.com/office/drawing/2014/main" id="{A668E19F-6CBF-E921-3C84-5A1EA2BDD80B}"/>
              </a:ext>
            </a:extLst>
          </p:cNvPr>
          <p:cNvSpPr>
            <a:spLocks noGrp="1"/>
          </p:cNvSpPr>
          <p:nvPr>
            <p:ph type="ftr" sz="quarter" idx="11"/>
          </p:nvPr>
        </p:nvSpPr>
        <p:spPr/>
        <p:txBody>
          <a:bodyPr/>
          <a:lstStyle/>
          <a:p>
            <a:fld id="{47DF31F5-2E7D-4A97-961F-21FABE93410E}" type="slidenum">
              <a:rPr lang="de-DE" sz="1000" smtClean="0"/>
              <a:t>2</a:t>
            </a:fld>
            <a:endParaRPr lang="de-DE" sz="1000"/>
          </a:p>
        </p:txBody>
      </p:sp>
      <p:sp>
        <p:nvSpPr>
          <p:cNvPr id="4" name="Title 2">
            <a:extLst>
              <a:ext uri="{FF2B5EF4-FFF2-40B4-BE49-F238E27FC236}">
                <a16:creationId xmlns:a16="http://schemas.microsoft.com/office/drawing/2014/main" id="{F1B2618B-821C-17E0-2517-230DB36BA981}"/>
              </a:ext>
            </a:extLst>
          </p:cNvPr>
          <p:cNvSpPr txBox="1">
            <a:spLocks/>
          </p:cNvSpPr>
          <p:nvPr/>
        </p:nvSpPr>
        <p:spPr>
          <a:xfrm>
            <a:off x="0" y="1047"/>
            <a:ext cx="625829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Overview</a:t>
            </a:r>
          </a:p>
        </p:txBody>
      </p:sp>
      <p:sp>
        <p:nvSpPr>
          <p:cNvPr id="5" name="Rectangle 4">
            <a:extLst>
              <a:ext uri="{FF2B5EF4-FFF2-40B4-BE49-F238E27FC236}">
                <a16:creationId xmlns:a16="http://schemas.microsoft.com/office/drawing/2014/main" id="{772A9FD2-44B3-3C32-DAFD-24B2341366B9}"/>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50A45014-53AF-DDA8-05B9-B3ADD77D8301}"/>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9891CA8E-8145-7D8F-6C2C-D34310C56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26" name="Group 25">
            <a:extLst>
              <a:ext uri="{FF2B5EF4-FFF2-40B4-BE49-F238E27FC236}">
                <a16:creationId xmlns:a16="http://schemas.microsoft.com/office/drawing/2014/main" id="{8A9288E5-3B95-225C-A42E-98AB22084F5F}"/>
              </a:ext>
            </a:extLst>
          </p:cNvPr>
          <p:cNvGrpSpPr/>
          <p:nvPr/>
        </p:nvGrpSpPr>
        <p:grpSpPr>
          <a:xfrm>
            <a:off x="6380588" y="7487"/>
            <a:ext cx="6603662" cy="6850513"/>
            <a:chOff x="0" y="7488"/>
            <a:chExt cx="6603662" cy="6850513"/>
          </a:xfrm>
        </p:grpSpPr>
        <p:grpSp>
          <p:nvGrpSpPr>
            <p:cNvPr id="25" name="Group 24">
              <a:extLst>
                <a:ext uri="{FF2B5EF4-FFF2-40B4-BE49-F238E27FC236}">
                  <a16:creationId xmlns:a16="http://schemas.microsoft.com/office/drawing/2014/main" id="{A65B3333-EC52-D038-F552-0C7D1CA3F2EA}"/>
                </a:ext>
              </a:extLst>
            </p:cNvPr>
            <p:cNvGrpSpPr/>
            <p:nvPr/>
          </p:nvGrpSpPr>
          <p:grpSpPr>
            <a:xfrm>
              <a:off x="0" y="7488"/>
              <a:ext cx="5832850" cy="6850513"/>
              <a:chOff x="0" y="7488"/>
              <a:chExt cx="5832850" cy="6850513"/>
            </a:xfrm>
          </p:grpSpPr>
          <p:pic>
            <p:nvPicPr>
              <p:cNvPr id="11" name="Picture 10" descr="A computer monitor with a colorful image of the earth&#10;&#10;Description automatically generated">
                <a:extLst>
                  <a:ext uri="{FF2B5EF4-FFF2-40B4-BE49-F238E27FC236}">
                    <a16:creationId xmlns:a16="http://schemas.microsoft.com/office/drawing/2014/main" id="{100B7400-F5AD-B9F4-4577-C72FC8B19465}"/>
                  </a:ext>
                </a:extLst>
              </p:cNvPr>
              <p:cNvPicPr>
                <a:picLocks noChangeAspect="1"/>
              </p:cNvPicPr>
              <p:nvPr/>
            </p:nvPicPr>
            <p:blipFill>
              <a:blip r:embed="rId5"/>
              <a:stretch>
                <a:fillRect/>
              </a:stretch>
            </p:blipFill>
            <p:spPr>
              <a:xfrm>
                <a:off x="0" y="522949"/>
                <a:ext cx="5832850" cy="5539462"/>
              </a:xfrm>
              <a:prstGeom prst="rect">
                <a:avLst/>
              </a:prstGeom>
            </p:spPr>
          </p:pic>
          <p:pic>
            <p:nvPicPr>
              <p:cNvPr id="12" name="Picture 11" descr="A computer monitor with a colorful image of the earth&#10;&#10;Description automatically generated">
                <a:extLst>
                  <a:ext uri="{FF2B5EF4-FFF2-40B4-BE49-F238E27FC236}">
                    <a16:creationId xmlns:a16="http://schemas.microsoft.com/office/drawing/2014/main" id="{DB566B7B-573D-9371-39EE-2765F8B46D6F}"/>
                  </a:ext>
                </a:extLst>
              </p:cNvPr>
              <p:cNvPicPr>
                <a:picLocks noChangeAspect="1"/>
              </p:cNvPicPr>
              <p:nvPr/>
            </p:nvPicPr>
            <p:blipFill>
              <a:blip r:embed="rId5"/>
              <a:srcRect b="94600"/>
              <a:stretch/>
            </p:blipFill>
            <p:spPr>
              <a:xfrm>
                <a:off x="0" y="7488"/>
                <a:ext cx="5832850" cy="952351"/>
              </a:xfrm>
              <a:prstGeom prst="rect">
                <a:avLst/>
              </a:prstGeom>
            </p:spPr>
          </p:pic>
          <p:pic>
            <p:nvPicPr>
              <p:cNvPr id="24" name="Picture 23" descr="A computer monitor with a colorful image of the earth&#10;&#10;Description automatically generated">
                <a:extLst>
                  <a:ext uri="{FF2B5EF4-FFF2-40B4-BE49-F238E27FC236}">
                    <a16:creationId xmlns:a16="http://schemas.microsoft.com/office/drawing/2014/main" id="{B276C7D9-4A1D-63A2-8E0D-075E5433266E}"/>
                  </a:ext>
                </a:extLst>
              </p:cNvPr>
              <p:cNvPicPr>
                <a:picLocks noChangeAspect="1"/>
              </p:cNvPicPr>
              <p:nvPr/>
            </p:nvPicPr>
            <p:blipFill>
              <a:blip r:embed="rId5"/>
              <a:srcRect t="91802"/>
              <a:stretch/>
            </p:blipFill>
            <p:spPr>
              <a:xfrm>
                <a:off x="0" y="5592111"/>
                <a:ext cx="5832850" cy="1265890"/>
              </a:xfrm>
              <a:prstGeom prst="rect">
                <a:avLst/>
              </a:prstGeom>
            </p:spPr>
          </p:pic>
        </p:grpSp>
        <p:sp>
          <p:nvSpPr>
            <p:cNvPr id="33" name="TextBox 32">
              <a:extLst>
                <a:ext uri="{FF2B5EF4-FFF2-40B4-BE49-F238E27FC236}">
                  <a16:creationId xmlns:a16="http://schemas.microsoft.com/office/drawing/2014/main" id="{36F77D4F-D9B5-1797-4179-DEAC2A6FD193}"/>
                </a:ext>
              </a:extLst>
            </p:cNvPr>
            <p:cNvSpPr txBox="1"/>
            <p:nvPr/>
          </p:nvSpPr>
          <p:spPr>
            <a:xfrm>
              <a:off x="1225955" y="6646090"/>
              <a:ext cx="5377707" cy="200055"/>
            </a:xfrm>
            <a:prstGeom prst="rect">
              <a:avLst/>
            </a:prstGeom>
            <a:noFill/>
          </p:spPr>
          <p:txBody>
            <a:bodyPr wrap="square">
              <a:spAutoFit/>
            </a:bodyPr>
            <a:lstStyle/>
            <a:p>
              <a:r>
                <a:rPr lang="en-AU" sz="700" b="1" dirty="0">
                  <a:solidFill>
                    <a:schemeClr val="bg1"/>
                  </a:solidFill>
                </a:rPr>
                <a:t>The image is created by Liubov Poshyvailo-Strube with Microsoft Designer, https://designer.microsoft.com/</a:t>
              </a:r>
            </a:p>
          </p:txBody>
        </p:sp>
      </p:grpSp>
    </p:spTree>
    <p:extLst>
      <p:ext uri="{BB962C8B-B14F-4D97-AF65-F5344CB8AC3E}">
        <p14:creationId xmlns:p14="http://schemas.microsoft.com/office/powerpoint/2010/main" val="163209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5CC6-A71F-29D9-B05D-4F299E8AD82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2B718B1-7E91-CB53-DDEA-593AB76A49FF}"/>
              </a:ext>
            </a:extLst>
          </p:cNvPr>
          <p:cNvSpPr/>
          <p:nvPr/>
        </p:nvSpPr>
        <p:spPr>
          <a:xfrm>
            <a:off x="216295"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tangle 3">
            <a:extLst>
              <a:ext uri="{FF2B5EF4-FFF2-40B4-BE49-F238E27FC236}">
                <a16:creationId xmlns:a16="http://schemas.microsoft.com/office/drawing/2014/main" id="{D5CDA7ED-5074-1C33-8AC5-B7B21BA3AB4A}"/>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9428EE8-8A13-8F85-C059-EB357F0A7647}"/>
              </a:ext>
            </a:extLst>
          </p:cNvPr>
          <p:cNvSpPr/>
          <p:nvPr/>
        </p:nvSpPr>
        <p:spPr>
          <a:xfrm>
            <a:off x="244166" y="5875319"/>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2722870-BDAD-ABA5-5958-6091DD2F4298}"/>
              </a:ext>
            </a:extLst>
          </p:cNvPr>
          <p:cNvSpPr>
            <a:spLocks noGrp="1"/>
          </p:cNvSpPr>
          <p:nvPr>
            <p:ph idx="1"/>
          </p:nvPr>
        </p:nvSpPr>
        <p:spPr>
          <a:xfrm>
            <a:off x="848995" y="1058864"/>
            <a:ext cx="10673443" cy="4934252"/>
          </a:xfrm>
        </p:spPr>
        <p:txBody>
          <a:bodyPr>
            <a:noAutofit/>
          </a:bodyPr>
          <a:lstStyle/>
          <a:p>
            <a:pPr>
              <a:lnSpc>
                <a:spcPct val="100000"/>
              </a:lnSpc>
              <a:spcBef>
                <a:spcPts val="300"/>
              </a:spcBef>
            </a:pPr>
            <a:r>
              <a:rPr lang="en-GB" sz="1500" b="1" dirty="0">
                <a:latin typeface="Calibri" panose="020F0502020204030204" pitchFamily="34" charset="0"/>
                <a:ea typeface="Calibri" panose="020F0502020204030204" pitchFamily="34" charset="0"/>
                <a:cs typeface="Calibri" panose="020F0502020204030204" pitchFamily="34" charset="0"/>
              </a:rPr>
              <a:t>Each data record has a permanent code, i.e., an integer identifier</a:t>
            </a:r>
          </a:p>
          <a:p>
            <a:pPr lvl="1">
              <a:lnSpc>
                <a:spcPct val="100000"/>
              </a:lnSpc>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EPSG code ranges from 1024 to 32766</a:t>
            </a:r>
          </a:p>
          <a:p>
            <a:pPr lvl="1">
              <a:lnSpc>
                <a:spcPct val="100000"/>
              </a:lnSpc>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Data is never deleted from the EPSG Dataset, although minor corrections may be made (no code change)</a:t>
            </a:r>
          </a:p>
          <a:p>
            <a:pPr lvl="1">
              <a:lnSpc>
                <a:spcPct val="100000"/>
              </a:lnSpc>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Anything with significant error will be deprecated and replaced with a new record with a new code. The deprecated record remains in the Dataset</a:t>
            </a:r>
          </a:p>
          <a:p>
            <a:pPr lvl="1">
              <a:lnSpc>
                <a:spcPct val="100000"/>
              </a:lnSpc>
              <a:spcBef>
                <a:spcPts val="300"/>
              </a:spcBef>
            </a:pPr>
            <a:endParaRPr lang="en-GB" sz="15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300"/>
              </a:spcBef>
            </a:pPr>
            <a:r>
              <a:rPr lang="en-GB" sz="1500" b="1" dirty="0">
                <a:latin typeface="Calibri" panose="020F0502020204030204" pitchFamily="34" charset="0"/>
                <a:ea typeface="Calibri" panose="020F0502020204030204" pitchFamily="34" charset="0"/>
                <a:cs typeface="Calibri" panose="020F0502020204030204" pitchFamily="34" charset="0"/>
              </a:rPr>
              <a:t>EPSG codes are unique within each table (record type) of the data model</a:t>
            </a:r>
          </a:p>
          <a:p>
            <a:pPr lvl="1">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But the same code value may be used in different tables</a:t>
            </a:r>
          </a:p>
          <a:p>
            <a:pPr lvl="1">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Exception: codes are unique across union of </a:t>
            </a:r>
            <a:r>
              <a:rPr lang="en-GB" sz="1500" b="1" dirty="0">
                <a:solidFill>
                  <a:srgbClr val="FF0000"/>
                </a:solidFill>
                <a:latin typeface="Calibri" panose="020F0502020204030204" pitchFamily="34" charset="0"/>
                <a:ea typeface="Calibri" panose="020F0502020204030204" pitchFamily="34" charset="0"/>
                <a:cs typeface="Calibri" panose="020F0502020204030204" pitchFamily="34" charset="0"/>
              </a:rPr>
              <a:t>CRS</a:t>
            </a:r>
            <a:r>
              <a:rPr lang="en-GB" sz="1500" dirty="0">
                <a:latin typeface="Calibri" panose="020F0502020204030204" pitchFamily="34" charset="0"/>
                <a:ea typeface="Calibri" panose="020F0502020204030204" pitchFamily="34" charset="0"/>
                <a:cs typeface="Calibri" panose="020F0502020204030204" pitchFamily="34" charset="0"/>
              </a:rPr>
              <a:t> and </a:t>
            </a:r>
            <a:r>
              <a:rPr lang="en-GB" sz="1500" b="1" dirty="0">
                <a:solidFill>
                  <a:srgbClr val="00B050"/>
                </a:solidFill>
                <a:latin typeface="Calibri" panose="020F0502020204030204" pitchFamily="34" charset="0"/>
                <a:ea typeface="Calibri" panose="020F0502020204030204" pitchFamily="34" charset="0"/>
                <a:cs typeface="Calibri" panose="020F0502020204030204" pitchFamily="34" charset="0"/>
              </a:rPr>
              <a:t>coordinate operation </a:t>
            </a:r>
            <a:r>
              <a:rPr lang="en-GB" sz="1500" dirty="0">
                <a:latin typeface="Calibri" panose="020F0502020204030204" pitchFamily="34" charset="0"/>
                <a:ea typeface="Calibri" panose="020F0502020204030204" pitchFamily="34" charset="0"/>
                <a:cs typeface="Calibri" panose="020F0502020204030204" pitchFamily="34" charset="0"/>
              </a:rPr>
              <a:t>tables **</a:t>
            </a:r>
          </a:p>
          <a:p>
            <a:pPr>
              <a:lnSpc>
                <a:spcPct val="100000"/>
              </a:lnSpc>
              <a:spcBef>
                <a:spcPts val="300"/>
              </a:spcBef>
            </a:pPr>
            <a:endParaRPr lang="en-GB" sz="15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300"/>
              </a:spcBef>
            </a:pPr>
            <a:r>
              <a:rPr lang="en-GB" sz="1500" b="1" dirty="0">
                <a:latin typeface="Calibri" panose="020F0502020204030204" pitchFamily="34" charset="0"/>
                <a:ea typeface="Calibri" panose="020F0502020204030204" pitchFamily="34" charset="0"/>
                <a:cs typeface="Calibri" panose="020F0502020204030204" pitchFamily="34" charset="0"/>
              </a:rPr>
              <a:t>To be unique, EPSG code and table (or entity type) should be cited as</a:t>
            </a:r>
          </a:p>
          <a:p>
            <a:pPr lvl="1">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For example,	“EPSG extent 1234”  (= ‘Tonga – onshore and offshore’).</a:t>
            </a:r>
          </a:p>
          <a:p>
            <a:pPr lvl="2">
              <a:lnSpc>
                <a:spcPct val="100000"/>
              </a:lnSpc>
              <a:spcBef>
                <a:spcPts val="300"/>
              </a:spcBef>
              <a:buNone/>
            </a:pPr>
            <a:r>
              <a:rPr lang="en-GB" sz="1500" dirty="0">
                <a:latin typeface="Calibri" panose="020F0502020204030204" pitchFamily="34" charset="0"/>
                <a:ea typeface="Calibri" panose="020F0502020204030204" pitchFamily="34" charset="0"/>
                <a:cs typeface="Calibri" panose="020F0502020204030204" pitchFamily="34" charset="0"/>
              </a:rPr>
              <a:t>          	“EPSG transformation 1234”  (= a transformation applying to Uruguay).</a:t>
            </a:r>
          </a:p>
          <a:p>
            <a:pPr lvl="1">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Code 1234 is also used in two other tables, datum and scope. </a:t>
            </a:r>
          </a:p>
          <a:p>
            <a:pPr lvl="1">
              <a:spcBef>
                <a:spcPts val="300"/>
              </a:spcBef>
              <a:buSzPct val="80000"/>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Calibri" panose="020F0502020204030204" pitchFamily="34" charset="0"/>
              </a:rPr>
              <a:t>No CRS has EPSG code1234, because it is used as a transformation  (see ** above)</a:t>
            </a:r>
          </a:p>
        </p:txBody>
      </p:sp>
      <p:sp>
        <p:nvSpPr>
          <p:cNvPr id="7" name="Title 2">
            <a:extLst>
              <a:ext uri="{FF2B5EF4-FFF2-40B4-BE49-F238E27FC236}">
                <a16:creationId xmlns:a16="http://schemas.microsoft.com/office/drawing/2014/main" id="{820FF246-B460-06AC-1C03-746FD1562E1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What are the EPSG codes?</a:t>
            </a:r>
          </a:p>
        </p:txBody>
      </p:sp>
      <p:pic>
        <p:nvPicPr>
          <p:cNvPr id="9" name="Picture 8">
            <a:extLst>
              <a:ext uri="{FF2B5EF4-FFF2-40B4-BE49-F238E27FC236}">
                <a16:creationId xmlns:a16="http://schemas.microsoft.com/office/drawing/2014/main" id="{1C7F932B-161F-2656-E397-6D3ADF0E4EB4}"/>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24D49961-7751-FD4C-F927-59F279866B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74355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BADC-9B2A-53FD-4387-A8E9CB68573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7C49A06-0379-C836-5355-DE039DE6F51F}"/>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tangle 3">
            <a:extLst>
              <a:ext uri="{FF2B5EF4-FFF2-40B4-BE49-F238E27FC236}">
                <a16:creationId xmlns:a16="http://schemas.microsoft.com/office/drawing/2014/main" id="{BDA49D5C-5E25-5C1D-E1E7-DE95C137D1EC}"/>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D38661E-242D-34F6-BE1D-6A97F2F6CDAE}"/>
              </a:ext>
            </a:extLst>
          </p:cNvPr>
          <p:cNvSpPr/>
          <p:nvPr/>
        </p:nvSpPr>
        <p:spPr>
          <a:xfrm>
            <a:off x="244166" y="5875319"/>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D7E9E50-38A7-C427-2115-452C06117D58}"/>
              </a:ext>
            </a:extLst>
          </p:cNvPr>
          <p:cNvSpPr>
            <a:spLocks noGrp="1"/>
          </p:cNvSpPr>
          <p:nvPr>
            <p:ph idx="1"/>
          </p:nvPr>
        </p:nvSpPr>
        <p:spPr>
          <a:xfrm>
            <a:off x="873222" y="1243544"/>
            <a:ext cx="9634788" cy="4934252"/>
          </a:xfrm>
        </p:spPr>
        <p:txBody>
          <a:bodyPr>
            <a:noAutofit/>
          </a:bodyPr>
          <a:lstStyle/>
          <a:p>
            <a:pPr marL="0" lvl="1" indent="-285750">
              <a:spcBef>
                <a:spcPts val="300"/>
              </a:spcBef>
            </a:pPr>
            <a:r>
              <a:rPr lang="en-GB" sz="1600" b="1" dirty="0">
                <a:latin typeface="Calibri" panose="020F0502020204030204" pitchFamily="34" charset="0"/>
                <a:ea typeface="Calibri" panose="020F0502020204030204" pitchFamily="34" charset="0"/>
                <a:cs typeface="Calibri" panose="020F0502020204030204" pitchFamily="34" charset="0"/>
              </a:rPr>
              <a:t>Within the relational data model, they are used as a link to ‘component’ records in other tables</a:t>
            </a:r>
          </a:p>
          <a:p>
            <a:pPr lvl="1">
              <a:lnSpc>
                <a:spcPct val="100000"/>
              </a:lnSpc>
              <a:spcBef>
                <a:spcPts val="300"/>
              </a:spcBef>
              <a:buSzPct val="80000"/>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Calibri" panose="020F0502020204030204" pitchFamily="34" charset="0"/>
              </a:rPr>
              <a:t>For example, the GRS 1980 ellipsoid has a code: 7019, which is used to associate this ellipsoid with many reference frames </a:t>
            </a:r>
          </a:p>
          <a:p>
            <a:pPr lvl="1">
              <a:lnSpc>
                <a:spcPct val="100000"/>
              </a:lnSpc>
              <a:spcBef>
                <a:spcPts val="300"/>
              </a:spcBef>
              <a:buSzPct val="80000"/>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Calibri" panose="020F0502020204030204" pitchFamily="34" charset="0"/>
              </a:rPr>
              <a:t>Codes for these ‘component’ entities are primarily of use within the EPSG Dataset – they are not usually required by users</a:t>
            </a:r>
          </a:p>
          <a:p>
            <a:pPr marL="457200" lvl="1" indent="0">
              <a:lnSpc>
                <a:spcPct val="100000"/>
              </a:lnSpc>
              <a:spcBef>
                <a:spcPts val="300"/>
              </a:spcBef>
              <a:buSzPct val="8000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lvl="1" indent="-285750">
              <a:spcBef>
                <a:spcPts val="300"/>
              </a:spcBef>
            </a:pPr>
            <a:r>
              <a:rPr lang="en-GB" sz="1600" b="1" dirty="0">
                <a:latin typeface="Calibri" panose="020F0502020204030204" pitchFamily="34" charset="0"/>
                <a:ea typeface="Calibri" panose="020F0502020204030204" pitchFamily="34" charset="0"/>
                <a:cs typeface="Calibri" panose="020F0502020204030204" pitchFamily="34" charset="0"/>
              </a:rPr>
              <a:t>Citation of identifier for ‘top level’ entities [</a:t>
            </a:r>
            <a:r>
              <a:rPr lang="en-GB" sz="1600" b="1" dirty="0">
                <a:solidFill>
                  <a:srgbClr val="FF0000"/>
                </a:solidFill>
                <a:latin typeface="Calibri" panose="020F0502020204030204" pitchFamily="34" charset="0"/>
                <a:ea typeface="Calibri" panose="020F0502020204030204" pitchFamily="34" charset="0"/>
                <a:cs typeface="Calibri" panose="020F0502020204030204" pitchFamily="34" charset="0"/>
              </a:rPr>
              <a:t>CRSs</a:t>
            </a:r>
            <a:r>
              <a:rPr lang="en-GB" sz="1600" b="1" dirty="0">
                <a:latin typeface="Calibri" panose="020F0502020204030204" pitchFamily="34" charset="0"/>
                <a:ea typeface="Calibri" panose="020F0502020204030204" pitchFamily="34" charset="0"/>
                <a:cs typeface="Calibri" panose="020F0502020204030204" pitchFamily="34" charset="0"/>
              </a:rPr>
              <a:t> and </a:t>
            </a:r>
            <a:r>
              <a:rPr lang="en-GB" sz="1600" b="1" dirty="0">
                <a:solidFill>
                  <a:srgbClr val="00B050"/>
                </a:solidFill>
                <a:latin typeface="Calibri" panose="020F0502020204030204" pitchFamily="34" charset="0"/>
                <a:ea typeface="Calibri" panose="020F0502020204030204" pitchFamily="34" charset="0"/>
                <a:cs typeface="Calibri" panose="020F0502020204030204" pitchFamily="34" charset="0"/>
              </a:rPr>
              <a:t>coordinate operations</a:t>
            </a:r>
            <a:r>
              <a:rPr lang="en-GB" sz="1600" b="1" dirty="0">
                <a:latin typeface="Calibri" panose="020F0502020204030204" pitchFamily="34" charset="0"/>
                <a:ea typeface="Calibri" panose="020F0502020204030204" pitchFamily="34" charset="0"/>
                <a:cs typeface="Calibri" panose="020F0502020204030204" pitchFamily="34" charset="0"/>
              </a:rPr>
              <a:t>]</a:t>
            </a:r>
          </a:p>
          <a:p>
            <a:pPr lvl="1">
              <a:lnSpc>
                <a:spcPct val="100000"/>
              </a:lnSpc>
              <a:spcBef>
                <a:spcPts val="300"/>
              </a:spcBef>
              <a:buSzPct val="80000"/>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Calibri" panose="020F0502020204030204" pitchFamily="34" charset="0"/>
              </a:rPr>
              <a:t>Datasets associated with the same EPSG code can be merged without coordinate conversion or coordinate transformation.</a:t>
            </a:r>
          </a:p>
          <a:p>
            <a:pPr lvl="1">
              <a:lnSpc>
                <a:spcPct val="100000"/>
              </a:lnSpc>
              <a:spcBef>
                <a:spcPts val="300"/>
              </a:spcBef>
              <a:buSzPct val="80000"/>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Calibri" panose="020F0502020204030204" pitchFamily="34" charset="0"/>
              </a:rPr>
              <a:t>Using EPSG codes in this way is of special interest to data users</a:t>
            </a:r>
          </a:p>
          <a:p>
            <a:pPr lvl="2">
              <a:spcBef>
                <a:spcPts val="300"/>
              </a:spcBef>
              <a:buSzPct val="100000"/>
              <a:buFont typeface="Wingdings" panose="05000000000000000000" pitchFamily="2" charset="2"/>
              <a:buChar char="§"/>
            </a:pPr>
            <a:r>
              <a:rPr lang="en-GB" sz="1600" dirty="0">
                <a:latin typeface="Calibri" panose="020F0502020204030204" pitchFamily="34" charset="0"/>
                <a:ea typeface="Calibri" panose="020F0502020204030204" pitchFamily="34" charset="0"/>
                <a:cs typeface="Calibri" panose="020F0502020204030204" pitchFamily="34" charset="0"/>
              </a:rPr>
              <a:t>to merge their datasets, they do not need the geodetic detail</a:t>
            </a:r>
          </a:p>
          <a:p>
            <a:pPr lvl="2">
              <a:spcBef>
                <a:spcPts val="300"/>
              </a:spcBef>
              <a:buSzPct val="100000"/>
              <a:buFont typeface="Wingdings" panose="05000000000000000000" pitchFamily="2" charset="2"/>
              <a:buChar char="§"/>
            </a:pPr>
            <a:r>
              <a:rPr lang="en-GB" sz="1600" dirty="0">
                <a:latin typeface="Calibri" panose="020F0502020204030204" pitchFamily="34" charset="0"/>
                <a:ea typeface="Calibri" panose="020F0502020204030204" pitchFamily="34" charset="0"/>
                <a:cs typeface="Calibri" panose="020F0502020204030204" pitchFamily="34" charset="0"/>
              </a:rPr>
              <a:t>nor do they need the codes of the component entities (unit, ellipsoid, coordinate system, datum/reference frame, etc).</a:t>
            </a:r>
          </a:p>
          <a:p>
            <a:pPr marL="0" lvl="1" indent="-285750">
              <a:spcBef>
                <a:spcPts val="300"/>
              </a:spcBef>
            </a:pPr>
            <a:r>
              <a:rPr lang="en-GB" sz="1600" dirty="0">
                <a:latin typeface="Calibri" panose="020F0502020204030204" pitchFamily="34" charset="0"/>
                <a:ea typeface="Calibri" panose="020F0502020204030204" pitchFamily="34" charset="0"/>
                <a:cs typeface="Calibri" panose="020F0502020204030204" pitchFamily="34" charset="0"/>
              </a:rPr>
              <a:t>To merge spatial datasets associated with different CRS codes requires conversion or transformation.</a:t>
            </a:r>
          </a:p>
          <a:p>
            <a:pPr lvl="1">
              <a:lnSpc>
                <a:spcPct val="100000"/>
              </a:lnSpc>
              <a:spcBef>
                <a:spcPts val="300"/>
              </a:spcBef>
              <a:buSzPct val="80000"/>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Calibri" panose="020F0502020204030204" pitchFamily="34" charset="0"/>
              </a:rPr>
              <a:t>In this context, the code can be used to obtain from the EPSG Dataset the information necessary for the conversion or transformation.</a:t>
            </a:r>
          </a:p>
          <a:p>
            <a:pPr lvl="1" indent="-288000">
              <a:spcBef>
                <a:spcPts val="300"/>
              </a:spcBef>
              <a:buSzPct val="80000"/>
              <a:buFont typeface="Courier New" panose="02070309020205020404" pitchFamily="49" charset="0"/>
              <a:buChar char="o"/>
            </a:pPr>
            <a:endParaRPr lang="en-GB" sz="1600" dirty="0"/>
          </a:p>
        </p:txBody>
      </p:sp>
      <p:sp>
        <p:nvSpPr>
          <p:cNvPr id="7" name="Title 2">
            <a:extLst>
              <a:ext uri="{FF2B5EF4-FFF2-40B4-BE49-F238E27FC236}">
                <a16:creationId xmlns:a16="http://schemas.microsoft.com/office/drawing/2014/main" id="{CF32CF0E-C76F-C41C-2712-256D57770BF5}"/>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Purpose of the EPSG codes</a:t>
            </a:r>
          </a:p>
        </p:txBody>
      </p:sp>
      <p:pic>
        <p:nvPicPr>
          <p:cNvPr id="9" name="Picture 8">
            <a:extLst>
              <a:ext uri="{FF2B5EF4-FFF2-40B4-BE49-F238E27FC236}">
                <a16:creationId xmlns:a16="http://schemas.microsoft.com/office/drawing/2014/main" id="{8FB7C9BC-0B8C-970C-FDA2-86EEC9A96F94}"/>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ED2D53DE-0C08-8C61-42F5-056C148D0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20247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80BD-3115-0E7E-8102-0AE1201B60A2}"/>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7BEF24E0-D0C7-5FDF-7F3C-71D8BB79376A}"/>
              </a:ext>
            </a:extLst>
          </p:cNvPr>
          <p:cNvSpPr>
            <a:spLocks noGrp="1"/>
          </p:cNvSpPr>
          <p:nvPr>
            <p:ph type="ftr" sz="quarter" idx="11"/>
          </p:nvPr>
        </p:nvSpPr>
        <p:spPr/>
        <p:txBody>
          <a:bodyPr/>
          <a:lstStyle/>
          <a:p>
            <a:fld id="{47DF31F5-2E7D-4A97-961F-21FABE93410E}" type="slidenum">
              <a:rPr lang="de-DE" sz="1000" smtClean="0"/>
              <a:t>22</a:t>
            </a:fld>
            <a:endParaRPr lang="de-DE" sz="1000"/>
          </a:p>
        </p:txBody>
      </p:sp>
      <p:sp>
        <p:nvSpPr>
          <p:cNvPr id="4" name="Rectangle 3">
            <a:extLst>
              <a:ext uri="{FF2B5EF4-FFF2-40B4-BE49-F238E27FC236}">
                <a16:creationId xmlns:a16="http://schemas.microsoft.com/office/drawing/2014/main" id="{DB60175B-659F-5293-132C-E37FC3FA7D6D}"/>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2E20F76-8BDC-004C-4F40-CD184F5C24C4}"/>
              </a:ext>
            </a:extLst>
          </p:cNvPr>
          <p:cNvSpPr/>
          <p:nvPr/>
        </p:nvSpPr>
        <p:spPr>
          <a:xfrm>
            <a:off x="244166" y="5875319"/>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FE85026-C9C6-DCCC-9B2A-41DD93ECBC89}"/>
              </a:ext>
            </a:extLst>
          </p:cNvPr>
          <p:cNvSpPr>
            <a:spLocks noGrp="1"/>
          </p:cNvSpPr>
          <p:nvPr>
            <p:ph idx="1"/>
          </p:nvPr>
        </p:nvSpPr>
        <p:spPr>
          <a:xfrm>
            <a:off x="944473" y="1422098"/>
            <a:ext cx="10673443" cy="1054884"/>
          </a:xfrm>
        </p:spPr>
        <p:txBody>
          <a:bodyPr>
            <a:noAutofit/>
          </a:bodyPr>
          <a:lstStyle/>
          <a:p>
            <a:pPr>
              <a:lnSpc>
                <a:spcPct val="100000"/>
              </a:lnSpc>
              <a:spcBef>
                <a:spcPts val="1200"/>
              </a:spcBef>
            </a:pPr>
            <a:r>
              <a:rPr lang="en-GB" sz="2000" dirty="0">
                <a:latin typeface="Calibri" panose="020F0502020204030204" pitchFamily="34" charset="0"/>
                <a:ea typeface="Calibri" panose="020F0502020204030204" pitchFamily="34" charset="0"/>
                <a:cs typeface="Calibri" panose="020F0502020204030204" pitchFamily="34" charset="0"/>
              </a:rPr>
              <a:t>IOGP do not actively look for data – they react to requests</a:t>
            </a:r>
          </a:p>
          <a:p>
            <a:pPr>
              <a:lnSpc>
                <a:spcPct val="100000"/>
              </a:lnSpc>
              <a:spcBef>
                <a:spcPts val="1200"/>
              </a:spcBef>
            </a:pPr>
            <a:r>
              <a:rPr lang="en-GB" sz="2000" dirty="0">
                <a:latin typeface="Calibri" panose="020F0502020204030204" pitchFamily="34" charset="0"/>
                <a:ea typeface="Calibri" panose="020F0502020204030204" pitchFamily="34" charset="0"/>
                <a:cs typeface="Calibri" panose="020F0502020204030204" pitchFamily="34" charset="0"/>
              </a:rPr>
              <a:t>Requests can be made by anyone – see </a:t>
            </a:r>
            <a:r>
              <a:rPr lang="en-GB" sz="2000" dirty="0">
                <a:latin typeface="Calibri" panose="020F0502020204030204" pitchFamily="34" charset="0"/>
                <a:ea typeface="Calibri" panose="020F0502020204030204" pitchFamily="34" charset="0"/>
                <a:cs typeface="Calibri" panose="020F0502020204030204" pitchFamily="34" charset="0"/>
                <a:hlinkClick r:id="rId3"/>
              </a:rPr>
              <a:t>https://epsg.org/dataset-change-requests.html</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4"/>
              </a:rPr>
              <a:t>https://epsg.org/guidance-notes.html</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1147857" y="3073075"/>
            <a:ext cx="10044862" cy="2880747"/>
            <a:chOff x="328613" y="1909763"/>
            <a:chExt cx="8486775" cy="2200275"/>
          </a:xfrm>
        </p:grpSpPr>
        <p:pic>
          <p:nvPicPr>
            <p:cNvPr id="12" name="Picture 3"/>
            <p:cNvPicPr>
              <a:picLocks noChangeAspect="1" noChangeArrowheads="1"/>
            </p:cNvPicPr>
            <p:nvPr/>
          </p:nvPicPr>
          <p:blipFill>
            <a:blip r:embed="rId5"/>
            <a:srcRect/>
            <a:stretch>
              <a:fillRect/>
            </a:stretch>
          </p:blipFill>
          <p:spPr bwMode="auto">
            <a:xfrm>
              <a:off x="328613" y="1909763"/>
              <a:ext cx="8486775" cy="2200275"/>
            </a:xfrm>
            <a:prstGeom prst="rect">
              <a:avLst/>
            </a:prstGeom>
            <a:noFill/>
            <a:ln w="6350">
              <a:solidFill>
                <a:schemeClr val="tx1"/>
              </a:solidFill>
              <a:miter lim="800000"/>
              <a:headEnd/>
              <a:tailEnd/>
            </a:ln>
          </p:spPr>
        </p:pic>
        <p:sp>
          <p:nvSpPr>
            <p:cNvPr id="13" name="Oval 12"/>
            <p:cNvSpPr/>
            <p:nvPr/>
          </p:nvSpPr>
          <p:spPr>
            <a:xfrm flipV="1">
              <a:off x="5524499" y="2143125"/>
              <a:ext cx="838201" cy="2952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flipV="1">
              <a:off x="5553074" y="2476498"/>
              <a:ext cx="1085851" cy="3047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le 2">
            <a:extLst>
              <a:ext uri="{FF2B5EF4-FFF2-40B4-BE49-F238E27FC236}">
                <a16:creationId xmlns:a16="http://schemas.microsoft.com/office/drawing/2014/main" id="{C7FF540B-8025-DA78-8D58-D2BE8F654C2D}"/>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Population of the EPSG Dataset – submitting requests</a:t>
            </a:r>
          </a:p>
        </p:txBody>
      </p:sp>
      <p:sp>
        <p:nvSpPr>
          <p:cNvPr id="9" name="Rectangle 8">
            <a:extLst>
              <a:ext uri="{FF2B5EF4-FFF2-40B4-BE49-F238E27FC236}">
                <a16:creationId xmlns:a16="http://schemas.microsoft.com/office/drawing/2014/main" id="{030B47EB-A5E5-263D-FD8C-DA5C31C33624}"/>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 name="Picture 9">
            <a:extLst>
              <a:ext uri="{FF2B5EF4-FFF2-40B4-BE49-F238E27FC236}">
                <a16:creationId xmlns:a16="http://schemas.microsoft.com/office/drawing/2014/main" id="{BDD6CBFB-9F0A-7888-FFE9-25C16CD246B8}"/>
              </a:ext>
            </a:extLst>
          </p:cNvPr>
          <p:cNvPicPr>
            <a:picLocks noChangeAspect="1"/>
          </p:cNvPicPr>
          <p:nvPr/>
        </p:nvPicPr>
        <p:blipFill>
          <a:blip r:embed="rId6"/>
          <a:stretch>
            <a:fillRect/>
          </a:stretch>
        </p:blipFill>
        <p:spPr>
          <a:xfrm>
            <a:off x="10295397" y="5722154"/>
            <a:ext cx="1835055" cy="1048603"/>
          </a:xfrm>
          <a:prstGeom prst="rect">
            <a:avLst/>
          </a:prstGeom>
        </p:spPr>
      </p:pic>
      <p:pic>
        <p:nvPicPr>
          <p:cNvPr id="11" name="Picture 10" descr="A logo with a circular design&#10;&#10;Description automatically generated with medium confidence">
            <a:extLst>
              <a:ext uri="{FF2B5EF4-FFF2-40B4-BE49-F238E27FC236}">
                <a16:creationId xmlns:a16="http://schemas.microsoft.com/office/drawing/2014/main" id="{28F2F2F2-D27A-D3E7-589C-74069232EA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787166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8D50F-FFDD-937F-7F55-04C0B45322F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1954E0F-972B-5489-1EAA-CF63AB5BA5FC}"/>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Content Placeholder 2">
            <a:extLst>
              <a:ext uri="{FF2B5EF4-FFF2-40B4-BE49-F238E27FC236}">
                <a16:creationId xmlns:a16="http://schemas.microsoft.com/office/drawing/2014/main" id="{8F370C48-8D12-1DE6-FA33-34CB0F0D98C0}"/>
              </a:ext>
            </a:extLst>
          </p:cNvPr>
          <p:cNvSpPr>
            <a:spLocks noGrp="1"/>
          </p:cNvSpPr>
          <p:nvPr>
            <p:ph idx="1"/>
          </p:nvPr>
        </p:nvSpPr>
        <p:spPr>
          <a:xfrm>
            <a:off x="838200" y="1453415"/>
            <a:ext cx="10673443" cy="4835418"/>
          </a:xfrm>
        </p:spPr>
        <p:txBody>
          <a:bodyPr>
            <a:noAutofit/>
          </a:bodyPr>
          <a:lstStyle/>
          <a:p>
            <a:pPr marL="0" indent="0">
              <a:lnSpc>
                <a:spcPct val="100000"/>
              </a:lnSpc>
              <a:spcBef>
                <a:spcPts val="600"/>
              </a:spcBef>
              <a:buNone/>
            </a:pPr>
            <a:r>
              <a:rPr lang="en-GB" sz="2000" dirty="0">
                <a:latin typeface="Calibri" panose="020F0502020204030204" pitchFamily="34" charset="0"/>
                <a:ea typeface="Calibri" panose="020F0502020204030204" pitchFamily="34" charset="0"/>
                <a:cs typeface="Calibri" panose="020F0502020204030204" pitchFamily="34" charset="0"/>
              </a:rPr>
              <a:t>Procedure for accepting requests described in </a:t>
            </a:r>
            <a:r>
              <a:rPr lang="en-GB" sz="2000" dirty="0">
                <a:latin typeface="Calibri" panose="020F0502020204030204" pitchFamily="34" charset="0"/>
                <a:ea typeface="Calibri" panose="020F0502020204030204" pitchFamily="34" charset="0"/>
                <a:cs typeface="Calibri" panose="020F0502020204030204" pitchFamily="34" charset="0"/>
                <a:hlinkClick r:id="rId3"/>
              </a:rPr>
              <a:t>https://drive.tiny.cloud/1/4m326iu12oa8re9cjiadxonharclteqb4mumfxj71zsttwkx/736fcb2b-4b6e-4da7-b3ec-a00bc482d190</a:t>
            </a:r>
            <a:r>
              <a:rPr lang="en-GB" sz="2000" dirty="0">
                <a:latin typeface="Calibri" panose="020F0502020204030204" pitchFamily="34" charset="0"/>
                <a:ea typeface="Calibri" panose="020F0502020204030204" pitchFamily="34" charset="0"/>
                <a:cs typeface="Calibri" panose="020F0502020204030204" pitchFamily="34" charset="0"/>
              </a:rPr>
              <a:t> (EPSG Guidance Note 7-6)</a:t>
            </a:r>
          </a:p>
          <a:p>
            <a:pPr lvl="1">
              <a:lnSpc>
                <a:spcPct val="100000"/>
              </a:lnSpc>
              <a:spcBef>
                <a:spcPts val="600"/>
              </a:spcBef>
              <a:buSzPct val="80000"/>
            </a:pPr>
            <a:r>
              <a:rPr lang="en-GB" sz="2000" dirty="0">
                <a:latin typeface="Calibri" panose="020F0502020204030204" pitchFamily="34" charset="0"/>
                <a:ea typeface="Calibri" panose="020F0502020204030204" pitchFamily="34" charset="0"/>
                <a:cs typeface="Calibri" panose="020F0502020204030204" pitchFamily="34" charset="0"/>
              </a:rPr>
              <a:t>Data must be in public use.</a:t>
            </a:r>
          </a:p>
          <a:p>
            <a:pPr lvl="1">
              <a:lnSpc>
                <a:spcPct val="100000"/>
              </a:lnSpc>
              <a:spcBef>
                <a:spcPts val="600"/>
              </a:spcBef>
              <a:buSzPct val="80000"/>
            </a:pPr>
            <a:r>
              <a:rPr lang="en-GB" sz="2000" dirty="0">
                <a:latin typeface="Calibri" panose="020F0502020204030204" pitchFamily="34" charset="0"/>
                <a:ea typeface="Calibri" panose="020F0502020204030204" pitchFamily="34" charset="0"/>
                <a:cs typeface="Calibri" panose="020F0502020204030204" pitchFamily="34" charset="0"/>
              </a:rPr>
              <a:t>Information about the data must be in the public domain.</a:t>
            </a:r>
          </a:p>
          <a:p>
            <a:pPr lvl="1">
              <a:lnSpc>
                <a:spcPct val="100000"/>
              </a:lnSpc>
              <a:spcBef>
                <a:spcPts val="600"/>
              </a:spcBef>
              <a:buSzPct val="80000"/>
            </a:pPr>
            <a:r>
              <a:rPr lang="en-GB" sz="2000" dirty="0">
                <a:latin typeface="Calibri" panose="020F0502020204030204" pitchFamily="34" charset="0"/>
                <a:ea typeface="Calibri" panose="020F0502020204030204" pitchFamily="34" charset="0"/>
                <a:cs typeface="Calibri" panose="020F0502020204030204" pitchFamily="34" charset="0"/>
              </a:rPr>
              <a:t>Parameters are included in the EPSG Dataset</a:t>
            </a:r>
          </a:p>
          <a:p>
            <a:pPr lvl="1">
              <a:lnSpc>
                <a:spcPct val="100000"/>
              </a:lnSpc>
              <a:spcBef>
                <a:spcPts val="600"/>
              </a:spcBef>
              <a:buSzPct val="80000"/>
            </a:pPr>
            <a:r>
              <a:rPr lang="en-GB" sz="2000" dirty="0">
                <a:latin typeface="Calibri" panose="020F0502020204030204" pitchFamily="34" charset="0"/>
                <a:ea typeface="Calibri" panose="020F0502020204030204" pitchFamily="34" charset="0"/>
                <a:cs typeface="Calibri" panose="020F0502020204030204" pitchFamily="34" charset="0"/>
              </a:rPr>
              <a:t>Grid data files are cited by name, but the grid file itself is not in the EPSG Dataset (or held by IOGP)</a:t>
            </a:r>
          </a:p>
          <a:p>
            <a:pPr lvl="1">
              <a:lnSpc>
                <a:spcPct val="100000"/>
              </a:lnSpc>
              <a:spcBef>
                <a:spcPts val="600"/>
              </a:spcBef>
              <a:buSzPct val="80000"/>
            </a:pPr>
            <a:r>
              <a:rPr lang="en-GB" sz="2000" dirty="0">
                <a:latin typeface="Calibri" panose="020F0502020204030204" pitchFamily="34" charset="0"/>
                <a:ea typeface="Calibri" panose="020F0502020204030204" pitchFamily="34" charset="0"/>
                <a:cs typeface="Calibri" panose="020F0502020204030204" pitchFamily="34" charset="0"/>
              </a:rPr>
              <a:t>Data embedded in applications but not otherwise available is not included</a:t>
            </a:r>
          </a:p>
          <a:p>
            <a:pPr marL="0" indent="0">
              <a:lnSpc>
                <a:spcPct val="100000"/>
              </a:lnSpc>
              <a:spcBef>
                <a:spcPts val="600"/>
              </a:spcBef>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600"/>
              </a:spcBef>
              <a:buNone/>
            </a:pPr>
            <a:r>
              <a:rPr lang="en-GB" sz="2000" b="1" dirty="0">
                <a:solidFill>
                  <a:srgbClr val="C00000"/>
                </a:solidFill>
                <a:latin typeface="Calibri" panose="020F0502020204030204" pitchFamily="34" charset="0"/>
                <a:ea typeface="Calibri" panose="020F0502020204030204" pitchFamily="34" charset="0"/>
                <a:cs typeface="Calibri" panose="020F0502020204030204" pitchFamily="34" charset="0"/>
              </a:rPr>
              <a:t>So, if you feel that some data is missing, submit a request ! </a:t>
            </a:r>
            <a:r>
              <a:rPr lang="en-GB" sz="2000" b="1" dirty="0">
                <a:solidFill>
                  <a:srgbClr val="C00000"/>
                </a:solidFill>
                <a:latin typeface="Calibri" panose="020F0502020204030204" pitchFamily="34" charset="0"/>
                <a:ea typeface="Calibri" panose="020F0502020204030204" pitchFamily="34" charset="0"/>
                <a:cs typeface="Calibri" panose="020F0502020204030204" pitchFamily="34" charset="0"/>
                <a:hlinkClick r:id="rId4"/>
              </a:rPr>
              <a:t>https://epsg.org/dataset-change-requests.html</a:t>
            </a:r>
            <a:endParaRPr lang="en-GB" sz="2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600"/>
              </a:spcBef>
              <a:buNone/>
            </a:pPr>
            <a:endParaRPr lang="en-GB" sz="2400" b="1" dirty="0">
              <a:solidFill>
                <a:srgbClr val="C00000"/>
              </a:solidFill>
              <a:latin typeface="Arial" pitchFamily="34" charset="0"/>
              <a:cs typeface="Tahoma" pitchFamily="34" charset="0"/>
            </a:endParaRPr>
          </a:p>
        </p:txBody>
      </p:sp>
      <p:sp>
        <p:nvSpPr>
          <p:cNvPr id="4" name="Title 2">
            <a:extLst>
              <a:ext uri="{FF2B5EF4-FFF2-40B4-BE49-F238E27FC236}">
                <a16:creationId xmlns:a16="http://schemas.microsoft.com/office/drawing/2014/main" id="{7F512B7B-0B00-0EF3-D936-7D9E8498A565}"/>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Population of the EPSG Dataset – submitting requests</a:t>
            </a:r>
          </a:p>
        </p:txBody>
      </p:sp>
      <p:pic>
        <p:nvPicPr>
          <p:cNvPr id="7" name="Picture 6">
            <a:extLst>
              <a:ext uri="{FF2B5EF4-FFF2-40B4-BE49-F238E27FC236}">
                <a16:creationId xmlns:a16="http://schemas.microsoft.com/office/drawing/2014/main" id="{493CC0C1-9342-5D35-BAC8-10ED55AB6412}"/>
              </a:ext>
            </a:extLst>
          </p:cNvPr>
          <p:cNvPicPr>
            <a:picLocks noChangeAspect="1"/>
          </p:cNvPicPr>
          <p:nvPr/>
        </p:nvPicPr>
        <p:blipFill>
          <a:blip r:embed="rId5"/>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25F41F43-F29A-90AB-BBC4-AC886015AB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131111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F2CAB-6566-D288-4BA2-F8777173571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FFDAD5-3CEB-1B3F-4316-615A20F08240}"/>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11">
            <a:extLst>
              <a:ext uri="{FF2B5EF4-FFF2-40B4-BE49-F238E27FC236}">
                <a16:creationId xmlns:a16="http://schemas.microsoft.com/office/drawing/2014/main" id="{9918334B-9EAE-F1E6-2B0F-92DA2AE9E3FF}"/>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428DDAC-D624-6AD5-963C-14AF5D731CA3}"/>
              </a:ext>
            </a:extLst>
          </p:cNvPr>
          <p:cNvSpPr/>
          <p:nvPr/>
        </p:nvSpPr>
        <p:spPr>
          <a:xfrm>
            <a:off x="244166" y="5875319"/>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noChangeArrowheads="1"/>
          </p:cNvPicPr>
          <p:nvPr/>
        </p:nvPicPr>
        <p:blipFill>
          <a:blip r:embed="rId3"/>
          <a:srcRect/>
          <a:stretch>
            <a:fillRect/>
          </a:stretch>
        </p:blipFill>
        <p:spPr bwMode="auto">
          <a:xfrm>
            <a:off x="7402107" y="1350571"/>
            <a:ext cx="4335965" cy="4603251"/>
          </a:xfrm>
          <a:prstGeom prst="rect">
            <a:avLst/>
          </a:prstGeom>
          <a:noFill/>
          <a:ln w="3175">
            <a:solidFill>
              <a:srgbClr val="C00000"/>
            </a:solidFill>
            <a:miter lim="800000"/>
            <a:headEnd/>
            <a:tailEnd/>
          </a:ln>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F4430631-DAC1-B3E3-AA85-9BB816CF0CD2}"/>
              </a:ext>
            </a:extLst>
          </p:cNvPr>
          <p:cNvSpPr txBox="1">
            <a:spLocks/>
          </p:cNvSpPr>
          <p:nvPr/>
        </p:nvSpPr>
        <p:spPr>
          <a:xfrm>
            <a:off x="570511" y="1333188"/>
            <a:ext cx="6688598" cy="4191624"/>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‘non-ETRS’ national geodetic CRSs, projected CRSs and vertical CRSs [ → 100%]</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National geoid models                                                        [~40% populated</a:t>
            </a:r>
            <a:r>
              <a:rPr 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2000" b="1" dirty="0">
                <a:solidFill>
                  <a:srgbClr val="C00000"/>
                </a:solidFill>
                <a:latin typeface="Calibri" panose="020F0502020204030204" pitchFamily="34" charset="0"/>
                <a:ea typeface="Calibri" panose="020F0502020204030204" pitchFamily="34" charset="0"/>
                <a:cs typeface="Calibri" panose="020F0502020204030204" pitchFamily="34" charset="0"/>
              </a:rPr>
              <a:t>so ~</a:t>
            </a:r>
            <a:r>
              <a:rPr 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60% missing </a:t>
            </a:r>
            <a:r>
              <a:rPr 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sym typeface="Wingdings" pitchFamily="2" charset="2"/>
              </a:rPr>
              <a:t> </a:t>
            </a:r>
            <a:r>
              <a:rPr lang="en-US" sz="2000" dirty="0">
                <a:latin typeface="Calibri" panose="020F0502020204030204" pitchFamily="34" charset="0"/>
                <a:ea typeface="Calibri" panose="020F0502020204030204" pitchFamily="34" charset="0"/>
                <a:cs typeface="Calibri" panose="020F0502020204030204" pitchFamily="34" charset="0"/>
                <a:sym typeface="Wingdings" pitchFamily="2" charset="2"/>
              </a:rPr>
              <a:t>]</a:t>
            </a: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800"/>
              </a:spcBef>
            </a:pPr>
            <a:r>
              <a:rPr lang="en-US" sz="2000" dirty="0">
                <a:latin typeface="Calibri" panose="020F0502020204030204" pitchFamily="34" charset="0"/>
                <a:ea typeface="Calibri" panose="020F0502020204030204" pitchFamily="34" charset="0"/>
                <a:cs typeface="Calibri" panose="020F0502020204030204" pitchFamily="34" charset="0"/>
              </a:rPr>
              <a:t>Includes EVRF 2000, 2007 and 2019</a:t>
            </a:r>
            <a:endPar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Transformations from national vertical CRS to EVRF2019 populated for ~55% of national vertical CRSs               [</a:t>
            </a:r>
            <a:r>
              <a:rPr lang="en-GB" sz="20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45% missing </a:t>
            </a:r>
            <a:r>
              <a:rPr lang="en-US" sz="2000" b="1" dirty="0">
                <a:solidFill>
                  <a:srgbClr val="C00000"/>
                </a:solidFill>
                <a:latin typeface="Calibri" panose="020F0502020204030204" pitchFamily="34" charset="0"/>
                <a:ea typeface="Calibri" panose="020F0502020204030204" pitchFamily="34" charset="0"/>
                <a:cs typeface="Calibri" panose="020F0502020204030204" pitchFamily="34" charset="0"/>
                <a:sym typeface="Wingdings" pitchFamily="2" charset="2"/>
              </a:rPr>
              <a:t> </a:t>
            </a:r>
            <a:r>
              <a:rPr lang="en-US" sz="2000" dirty="0">
                <a:latin typeface="Calibri" panose="020F0502020204030204" pitchFamily="34" charset="0"/>
                <a:ea typeface="Calibri" panose="020F0502020204030204" pitchFamily="34" charset="0"/>
                <a:cs typeface="Calibri" panose="020F0502020204030204" pitchFamily="34" charset="0"/>
                <a:sym typeface="Wingdings" pitchFamily="2" charset="2"/>
              </a:rPr>
              <a:t>]</a:t>
            </a:r>
            <a:endPar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171450" indent="-171450" defTabSz="685800">
              <a:spcBef>
                <a:spcPts val="1800"/>
              </a:spcBef>
              <a:buFont typeface="Arial"/>
              <a:buChar char="•"/>
            </a:pPr>
            <a:r>
              <a:rPr lang="en-US" sz="2000" dirty="0">
                <a:latin typeface="Calibri" panose="020F0502020204030204" pitchFamily="34" charset="0"/>
                <a:ea typeface="Calibri" panose="020F0502020204030204" pitchFamily="34" charset="0"/>
                <a:cs typeface="Calibri" panose="020F0502020204030204" pitchFamily="34" charset="0"/>
              </a:rPr>
              <a:t>Includes ETRF89 … 2020</a:t>
            </a:r>
            <a:endParaRPr kumimoji="0" lang="en-US"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Geodetic CRSs XYZ, </a:t>
            </a:r>
            <a:r>
              <a:rPr lang="el-GR" sz="2000" dirty="0">
                <a:latin typeface="Calibri" panose="020F0502020204030204" pitchFamily="34" charset="0"/>
                <a:ea typeface="Calibri" panose="020F0502020204030204" pitchFamily="34" charset="0"/>
                <a:cs typeface="Calibri" panose="020F0502020204030204" pitchFamily="34" charset="0"/>
              </a:rPr>
              <a:t>φλ</a:t>
            </a:r>
            <a:r>
              <a:rPr lang="en-GB" sz="2000" dirty="0">
                <a:latin typeface="Calibri" panose="020F0502020204030204" pitchFamily="34" charset="0"/>
                <a:ea typeface="Calibri" panose="020F0502020204030204" pitchFamily="34" charset="0"/>
                <a:cs typeface="Calibri" panose="020F0502020204030204" pitchFamily="34" charset="0"/>
              </a:rPr>
              <a:t>h, and </a:t>
            </a:r>
            <a:r>
              <a:rPr lang="el-GR" sz="2000" dirty="0">
                <a:latin typeface="Calibri" panose="020F0502020204030204" pitchFamily="34" charset="0"/>
                <a:ea typeface="Calibri" panose="020F0502020204030204" pitchFamily="34" charset="0"/>
                <a:cs typeface="Calibri" panose="020F0502020204030204" pitchFamily="34" charset="0"/>
              </a:rPr>
              <a:t>φλ</a:t>
            </a:r>
            <a:r>
              <a:rPr lang="en-GB" sz="2000" dirty="0">
                <a:latin typeface="Calibri" panose="020F0502020204030204" pitchFamily="34" charset="0"/>
                <a:ea typeface="Calibri" panose="020F0502020204030204" pitchFamily="34" charset="0"/>
                <a:cs typeface="Calibri" panose="020F0502020204030204" pitchFamily="34" charset="0"/>
              </a:rPr>
              <a:t>  –  no projected CRSs</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Time-dependent transformations from ITRS taken from Memo and EUREF TN1</a:t>
            </a:r>
          </a:p>
          <a:p>
            <a:pPr marL="514350" lvl="1" indent="-171450" defTabSz="685800">
              <a:spcBef>
                <a:spcPts val="600"/>
              </a:spcBef>
              <a:buFont typeface="Arial"/>
              <a:buChar char="•"/>
            </a:pPr>
            <a:endPar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600"/>
              </a:spcBef>
            </a:pPr>
            <a:endParaRPr lang="en-GB" sz="1800" b="1" dirty="0"/>
          </a:p>
        </p:txBody>
      </p:sp>
      <p:sp>
        <p:nvSpPr>
          <p:cNvPr id="2" name="Title 2">
            <a:extLst>
              <a:ext uri="{FF2B5EF4-FFF2-40B4-BE49-F238E27FC236}">
                <a16:creationId xmlns:a16="http://schemas.microsoft.com/office/drawing/2014/main" id="{34EE3626-87CD-2FBE-3D3C-F88B115ADFA4}"/>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European data in the EPSG Dataset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(as of October 2024)</a:t>
            </a:r>
          </a:p>
        </p:txBody>
      </p:sp>
      <p:pic>
        <p:nvPicPr>
          <p:cNvPr id="5" name="Picture 4" descr="A logo with a circular design&#10;&#10;Description automatically generated with medium confidence">
            <a:extLst>
              <a:ext uri="{FF2B5EF4-FFF2-40B4-BE49-F238E27FC236}">
                <a16:creationId xmlns:a16="http://schemas.microsoft.com/office/drawing/2014/main" id="{B9C0017A-C05F-D3B2-2092-17B6F119A4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6520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B4FC4-6676-B03A-DF1B-AA7A0CCB713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B486D5F-704A-9195-46F9-7FC50FEA5201}"/>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11">
            <a:extLst>
              <a:ext uri="{FF2B5EF4-FFF2-40B4-BE49-F238E27FC236}">
                <a16:creationId xmlns:a16="http://schemas.microsoft.com/office/drawing/2014/main" id="{D1B3035C-0691-D016-55FB-54240BBA9160}"/>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8E860CB-6951-86EB-1C15-0E83CD674223}"/>
              </a:ext>
            </a:extLst>
          </p:cNvPr>
          <p:cNvSpPr/>
          <p:nvPr/>
        </p:nvSpPr>
        <p:spPr>
          <a:xfrm>
            <a:off x="244166" y="5875319"/>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55A7E0A-AEBA-8E64-E16C-006F83D97877}"/>
              </a:ext>
            </a:extLst>
          </p:cNvPr>
          <p:cNvPicPr>
            <a:picLocks noChangeAspect="1" noChangeArrowheads="1"/>
          </p:cNvPicPr>
          <p:nvPr/>
        </p:nvPicPr>
        <p:blipFill>
          <a:blip r:embed="rId3"/>
          <a:srcRect/>
          <a:stretch>
            <a:fillRect/>
          </a:stretch>
        </p:blipFill>
        <p:spPr bwMode="auto">
          <a:xfrm>
            <a:off x="7402107" y="1350571"/>
            <a:ext cx="4335965" cy="4603251"/>
          </a:xfrm>
          <a:prstGeom prst="rect">
            <a:avLst/>
          </a:prstGeom>
          <a:noFill/>
          <a:ln w="3175">
            <a:solidFill>
              <a:srgbClr val="C00000"/>
            </a:solidFill>
            <a:miter lim="800000"/>
            <a:headEnd/>
            <a:tailEnd/>
          </a:ln>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2C198BAD-48DE-CE6F-B6D7-59E11273BD32}"/>
              </a:ext>
            </a:extLst>
          </p:cNvPr>
          <p:cNvSpPr txBox="1">
            <a:spLocks/>
          </p:cNvSpPr>
          <p:nvPr/>
        </p:nvSpPr>
        <p:spPr>
          <a:xfrm>
            <a:off x="570511" y="1333188"/>
            <a:ext cx="6688598" cy="4191624"/>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kumimoji="0" lang="en-US" sz="1700" b="0" i="0" u="none" strike="noStrike" kern="1200" cap="none" spc="0" normalizeH="0" baseline="0" noProof="0" dirty="0">
                <a:ln>
                  <a:noFill/>
                </a:ln>
                <a:solidFill>
                  <a:schemeClr val="tx1"/>
                </a:solidFill>
                <a:effectLst/>
                <a:uLnTx/>
                <a:uFillTx/>
              </a:rPr>
              <a:t>National realizations of ETRS89 (densifications of ETRF)</a:t>
            </a:r>
            <a:endParaRPr lang="en-US" sz="1700" dirty="0"/>
          </a:p>
          <a:p>
            <a:pPr lvl="1">
              <a:spcBef>
                <a:spcPts val="600"/>
              </a:spcBef>
              <a:buSzPct val="80000"/>
              <a:buFont typeface="Courier New" panose="02070309020205020404" pitchFamily="49" charset="0"/>
              <a:buChar char="o"/>
            </a:pPr>
            <a:r>
              <a:rPr kumimoji="0" lang="en-US" sz="1700" b="0" i="0" u="none" strike="noStrike" kern="1200" cap="none" spc="0" normalizeH="0" baseline="0" noProof="0" dirty="0">
                <a:ln>
                  <a:noFill/>
                </a:ln>
                <a:solidFill>
                  <a:schemeClr val="tx1"/>
                </a:solidFill>
                <a:effectLst/>
                <a:uLnTx/>
                <a:uFillTx/>
              </a:rPr>
              <a:t>Included when given local name (</a:t>
            </a:r>
            <a:r>
              <a:rPr kumimoji="0" lang="en-US" sz="1700" b="1" i="0" u="none" strike="noStrike" kern="1200" cap="none" spc="0" normalizeH="0" baseline="0" noProof="0" dirty="0">
                <a:ln>
                  <a:noFill/>
                </a:ln>
                <a:solidFill>
                  <a:srgbClr val="00B050"/>
                </a:solidFill>
                <a:effectLst/>
                <a:uLnTx/>
                <a:uFillTx/>
              </a:rPr>
              <a:t>green</a:t>
            </a:r>
            <a:r>
              <a:rPr kumimoji="0" lang="en-US" sz="1700" b="0" i="0" u="none" strike="noStrike" kern="1200" cap="none" spc="0" normalizeH="0" baseline="0" noProof="0" dirty="0">
                <a:ln>
                  <a:noFill/>
                </a:ln>
                <a:solidFill>
                  <a:schemeClr val="tx1"/>
                </a:solidFill>
                <a:effectLst/>
                <a:uLnTx/>
                <a:uFillTx/>
              </a:rPr>
              <a:t> on map)         [~50% of national realizations]</a:t>
            </a:r>
          </a:p>
          <a:p>
            <a:pPr lvl="1">
              <a:spcBef>
                <a:spcPts val="600"/>
              </a:spcBef>
              <a:buSzPct val="80000"/>
              <a:buFont typeface="Courier New" panose="02070309020205020404" pitchFamily="49" charset="0"/>
              <a:buChar char="o"/>
            </a:pPr>
            <a:r>
              <a:rPr kumimoji="0" lang="en-US" sz="1700" b="0" i="0" u="none" strike="noStrike" kern="1200" cap="none" spc="0" normalizeH="0" baseline="0" noProof="0" dirty="0">
                <a:ln>
                  <a:noFill/>
                </a:ln>
                <a:solidFill>
                  <a:schemeClr val="tx1"/>
                </a:solidFill>
                <a:effectLst/>
                <a:uLnTx/>
                <a:uFillTx/>
              </a:rPr>
              <a:t>Projected CRSs (UTM and national) based on these national realizations</a:t>
            </a:r>
          </a:p>
          <a:p>
            <a:pPr lvl="1">
              <a:spcBef>
                <a:spcPts val="600"/>
              </a:spcBef>
              <a:buSzPct val="80000"/>
              <a:buFont typeface="Courier New" panose="02070309020205020404" pitchFamily="49" charset="0"/>
              <a:buChar char="o"/>
            </a:pPr>
            <a:r>
              <a:rPr kumimoji="0" lang="en-US" sz="1700" b="1" i="0" u="none" strike="noStrike" kern="1200" cap="none" spc="0" normalizeH="0" baseline="0" noProof="0" dirty="0">
                <a:ln>
                  <a:noFill/>
                </a:ln>
                <a:solidFill>
                  <a:srgbClr val="C00000"/>
                </a:solidFill>
                <a:effectLst/>
                <a:uLnTx/>
                <a:uFillTx/>
              </a:rPr>
              <a:t>Missing when national documentation uses ‘EUREF’ or INSPIRE name ‘ETRS89’</a:t>
            </a:r>
            <a:r>
              <a:rPr kumimoji="0" lang="en-US" sz="1700" b="1" i="0" u="none" strike="noStrike" kern="1200" cap="none" spc="0" normalizeH="0" noProof="0" dirty="0">
                <a:ln>
                  <a:noFill/>
                </a:ln>
                <a:solidFill>
                  <a:srgbClr val="C00000"/>
                </a:solidFill>
                <a:effectLst/>
                <a:uLnTx/>
                <a:uFillTx/>
              </a:rPr>
              <a:t>  </a:t>
            </a:r>
            <a:r>
              <a:rPr kumimoji="0" lang="en-US" sz="1700" b="1" i="0" u="none" strike="noStrike" kern="1200" cap="none" spc="0" normalizeH="0" noProof="0" dirty="0">
                <a:ln>
                  <a:noFill/>
                </a:ln>
                <a:solidFill>
                  <a:srgbClr val="C00000"/>
                </a:solidFill>
                <a:effectLst/>
                <a:uLnTx/>
                <a:uFillTx/>
                <a:sym typeface="Wingdings" pitchFamily="2" charset="2"/>
              </a:rPr>
              <a:t>                                            </a:t>
            </a:r>
            <a:r>
              <a:rPr kumimoji="0" lang="en-US" sz="1700" b="0" i="0" u="none" strike="noStrike" kern="1200" cap="none" spc="0" normalizeH="0" baseline="0" noProof="0" dirty="0">
                <a:ln>
                  <a:noFill/>
                </a:ln>
                <a:solidFill>
                  <a:schemeClr val="tx1"/>
                </a:solidFill>
                <a:effectLst/>
                <a:uLnTx/>
                <a:uFillTx/>
              </a:rPr>
              <a:t>e.g., Norway, Netherlands, Spain, etc. (unshaded on map)</a:t>
            </a:r>
          </a:p>
          <a:p>
            <a:pPr>
              <a:lnSpc>
                <a:spcPct val="100000"/>
              </a:lnSpc>
              <a:spcBef>
                <a:spcPts val="1200"/>
              </a:spcBef>
            </a:pPr>
            <a:r>
              <a:rPr lang="en-US" sz="1700" dirty="0"/>
              <a:t>I</a:t>
            </a:r>
            <a:r>
              <a:rPr kumimoji="0" lang="en-US" sz="1700" b="0" i="0" strike="noStrike" kern="1200" cap="none" spc="0" normalizeH="0" baseline="0" noProof="0" dirty="0" err="1">
                <a:ln>
                  <a:noFill/>
                </a:ln>
                <a:solidFill>
                  <a:schemeClr val="tx1"/>
                </a:solidFill>
                <a:effectLst/>
                <a:uLnTx/>
                <a:uFillTx/>
              </a:rPr>
              <a:t>ncludes</a:t>
            </a:r>
            <a:r>
              <a:rPr kumimoji="0" lang="en-US" sz="1700" b="0" i="0" strike="noStrike" kern="1200" cap="none" spc="0" normalizeH="0" baseline="0" noProof="0" dirty="0">
                <a:ln>
                  <a:noFill/>
                </a:ln>
                <a:solidFill>
                  <a:schemeClr val="tx1"/>
                </a:solidFill>
                <a:effectLst/>
                <a:uLnTx/>
                <a:uFillTx/>
              </a:rPr>
              <a:t> ETRS89 </a:t>
            </a:r>
            <a:r>
              <a:rPr lang="en-US" sz="1700" dirty="0"/>
              <a:t>CRSs – based </a:t>
            </a:r>
            <a:r>
              <a:rPr kumimoji="0" lang="en-US" sz="1700" b="0" i="0" strike="noStrike" kern="1200" cap="none" spc="0" normalizeH="0" baseline="0" noProof="0" dirty="0">
                <a:ln>
                  <a:noFill/>
                </a:ln>
                <a:solidFill>
                  <a:schemeClr val="tx1"/>
                </a:solidFill>
                <a:effectLst/>
                <a:uLnTx/>
                <a:uFillTx/>
              </a:rPr>
              <a:t>on </a:t>
            </a:r>
            <a:r>
              <a:rPr kumimoji="0" lang="en-US" sz="1700" b="0" u="sng" strike="noStrike" kern="1200" cap="none" spc="0" normalizeH="0" baseline="0" noProof="0" dirty="0">
                <a:ln>
                  <a:noFill/>
                </a:ln>
                <a:solidFill>
                  <a:schemeClr val="tx1"/>
                </a:solidFill>
                <a:effectLst/>
                <a:uLnTx/>
                <a:uFillTx/>
              </a:rPr>
              <a:t>datum ensemble</a:t>
            </a:r>
          </a:p>
          <a:p>
            <a:pPr lvl="1">
              <a:spcBef>
                <a:spcPts val="600"/>
              </a:spcBef>
              <a:buSzPct val="80000"/>
              <a:buFont typeface="Courier New" panose="02070309020205020404" pitchFamily="49" charset="0"/>
              <a:buChar char="o"/>
            </a:pPr>
            <a:r>
              <a:rPr kumimoji="0" lang="en-US" sz="1700" b="0" i="0" u="none" strike="noStrike" kern="1200" cap="none" spc="0" normalizeH="0" baseline="0" noProof="0" dirty="0">
                <a:ln>
                  <a:noFill/>
                </a:ln>
                <a:solidFill>
                  <a:schemeClr val="tx1"/>
                </a:solidFill>
                <a:effectLst/>
                <a:uLnTx/>
                <a:uFillTx/>
              </a:rPr>
              <a:t>UTM  </a:t>
            </a:r>
            <a:r>
              <a:rPr kumimoji="0" lang="en-GB" sz="1700" b="0" i="0" u="none" strike="noStrike" kern="1200" cap="none" spc="0" normalizeH="0" baseline="0" noProof="0" dirty="0">
                <a:ln>
                  <a:noFill/>
                </a:ln>
                <a:solidFill>
                  <a:schemeClr val="tx1"/>
                </a:solidFill>
                <a:effectLst/>
                <a:uLnTx/>
                <a:uFillTx/>
              </a:rPr>
              <a:t>– </a:t>
            </a:r>
            <a:r>
              <a:rPr kumimoji="0" lang="en-US" sz="1700" b="0" i="0" u="none" strike="noStrike" kern="1200" cap="none" spc="0" normalizeH="0" baseline="0" noProof="0" dirty="0">
                <a:ln>
                  <a:noFill/>
                </a:ln>
                <a:solidFill>
                  <a:schemeClr val="tx1"/>
                </a:solidFill>
                <a:effectLst/>
                <a:uLnTx/>
                <a:uFillTx/>
              </a:rPr>
              <a:t> E,N  </a:t>
            </a:r>
            <a:r>
              <a:rPr kumimoji="0" lang="en-US" sz="1700" b="0" i="0" u="sng" strike="noStrike" kern="1200" cap="none" spc="0" normalizeH="0" baseline="0" noProof="0" dirty="0">
                <a:ln>
                  <a:noFill/>
                </a:ln>
                <a:solidFill>
                  <a:schemeClr val="tx1"/>
                </a:solidFill>
                <a:effectLst/>
                <a:uLnTx/>
                <a:uFillTx/>
              </a:rPr>
              <a:t>and</a:t>
            </a:r>
            <a:r>
              <a:rPr kumimoji="0" lang="en-US" sz="1700" b="0" i="0" u="none" strike="noStrike" kern="1200" cap="none" spc="0" normalizeH="0" baseline="0" noProof="0" dirty="0">
                <a:ln>
                  <a:noFill/>
                </a:ln>
                <a:solidFill>
                  <a:schemeClr val="tx1"/>
                </a:solidFill>
                <a:effectLst/>
                <a:uLnTx/>
                <a:uFillTx/>
              </a:rPr>
              <a:t>  N,E</a:t>
            </a:r>
          </a:p>
          <a:p>
            <a:pPr lvl="1">
              <a:spcBef>
                <a:spcPts val="600"/>
              </a:spcBef>
              <a:buSzPct val="80000"/>
              <a:buFont typeface="Courier New" panose="02070309020205020404" pitchFamily="49" charset="0"/>
              <a:buChar char="o"/>
            </a:pPr>
            <a:r>
              <a:rPr lang="en-US" sz="1700" dirty="0"/>
              <a:t>N</a:t>
            </a:r>
            <a:r>
              <a:rPr kumimoji="0" lang="en-US" sz="1700" b="0" i="0" u="none" strike="noStrike" kern="1200" cap="none" spc="0" normalizeH="0" baseline="0" noProof="0" dirty="0" err="1">
                <a:ln>
                  <a:noFill/>
                </a:ln>
                <a:effectLst/>
                <a:uLnTx/>
                <a:uFillTx/>
              </a:rPr>
              <a:t>ational</a:t>
            </a:r>
            <a:r>
              <a:rPr kumimoji="0" lang="en-US" sz="1700" b="0" i="0" u="none" strike="noStrike" kern="1200" cap="none" spc="0" normalizeH="0" baseline="0" noProof="0" dirty="0">
                <a:ln>
                  <a:noFill/>
                </a:ln>
                <a:effectLst/>
                <a:uLnTx/>
                <a:uFillTx/>
              </a:rPr>
              <a:t> projections for countries with </a:t>
            </a:r>
            <a:r>
              <a:rPr lang="en-US" sz="1700" dirty="0"/>
              <a:t>missing national realization, </a:t>
            </a:r>
            <a:r>
              <a:rPr kumimoji="0" lang="en-US" sz="1700" b="0" i="0" u="none" strike="noStrike" kern="1200" cap="none" spc="0" normalizeH="0" baseline="0" noProof="0" dirty="0">
                <a:ln>
                  <a:noFill/>
                </a:ln>
                <a:effectLst/>
                <a:uLnTx/>
                <a:uFillTx/>
              </a:rPr>
              <a:t>e.g. Norway NTM zones</a:t>
            </a:r>
          </a:p>
          <a:p>
            <a:pPr lvl="1">
              <a:spcBef>
                <a:spcPts val="600"/>
              </a:spcBef>
              <a:buSzPct val="80000"/>
              <a:buFont typeface="Courier New" panose="02070309020205020404" pitchFamily="49" charset="0"/>
              <a:buChar char="o"/>
            </a:pPr>
            <a:r>
              <a:rPr lang="en-US" sz="1700" dirty="0"/>
              <a:t>LCC and LAEA  (extent extended to include Azores, Madeira, Canaries, Iceland, Cypress, Turkey)</a:t>
            </a:r>
          </a:p>
          <a:p>
            <a:pPr lvl="1">
              <a:spcBef>
                <a:spcPts val="600"/>
              </a:spcBef>
              <a:buSzPct val="80000"/>
              <a:buFont typeface="Courier New" panose="02070309020205020404" pitchFamily="49" charset="0"/>
              <a:buChar char="o"/>
            </a:pPr>
            <a:endParaRPr kumimoji="0" lang="en-US" sz="1700" i="0" u="none" strike="noStrike" kern="1200" cap="none" spc="0" normalizeH="0" baseline="0" noProof="0" dirty="0">
              <a:ln>
                <a:noFill/>
              </a:ln>
              <a:solidFill>
                <a:srgbClr val="FF0000"/>
              </a:solidFill>
              <a:effectLst/>
              <a:uLnTx/>
              <a:uFillTx/>
            </a:endParaRPr>
          </a:p>
          <a:p>
            <a:pPr marL="514350" lvl="1" indent="-171450" defTabSz="685800">
              <a:spcBef>
                <a:spcPts val="600"/>
              </a:spcBef>
              <a:buFont typeface="Arial"/>
              <a:buChar char="•"/>
            </a:pPr>
            <a:endParaRPr kumimoji="0" lang="en-US" sz="1700" i="0" u="none" strike="noStrike" kern="1200" cap="none" spc="0" normalizeH="0" baseline="0" noProof="0" dirty="0">
              <a:ln>
                <a:noFill/>
              </a:ln>
              <a:effectLst/>
              <a:uLnTx/>
              <a:uFillTx/>
            </a:endParaRPr>
          </a:p>
          <a:p>
            <a:pPr>
              <a:lnSpc>
                <a:spcPct val="100000"/>
              </a:lnSpc>
              <a:spcBef>
                <a:spcPts val="600"/>
              </a:spcBef>
            </a:pPr>
            <a:endParaRPr lang="en-GB" sz="1700" b="1" dirty="0"/>
          </a:p>
          <a:p>
            <a:pPr>
              <a:lnSpc>
                <a:spcPct val="100000"/>
              </a:lnSpc>
              <a:spcBef>
                <a:spcPts val="600"/>
              </a:spcBef>
            </a:pPr>
            <a:endParaRPr lang="en-GB" sz="1800" b="1" dirty="0"/>
          </a:p>
        </p:txBody>
      </p:sp>
      <p:sp>
        <p:nvSpPr>
          <p:cNvPr id="2" name="Title 2">
            <a:extLst>
              <a:ext uri="{FF2B5EF4-FFF2-40B4-BE49-F238E27FC236}">
                <a16:creationId xmlns:a16="http://schemas.microsoft.com/office/drawing/2014/main" id="{190FB1E1-1505-2E55-77FA-1C8725DA60A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European data in the EPSG Dataset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(as of October 2024)</a:t>
            </a:r>
          </a:p>
        </p:txBody>
      </p:sp>
      <p:pic>
        <p:nvPicPr>
          <p:cNvPr id="5" name="Picture 4" descr="A logo with a circular design&#10;&#10;Description automatically generated with medium confidence">
            <a:extLst>
              <a:ext uri="{FF2B5EF4-FFF2-40B4-BE49-F238E27FC236}">
                <a16:creationId xmlns:a16="http://schemas.microsoft.com/office/drawing/2014/main" id="{17B63432-0105-67E7-17EF-88E6FAA74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4" name="TextBox 3">
            <a:extLst>
              <a:ext uri="{FF2B5EF4-FFF2-40B4-BE49-F238E27FC236}">
                <a16:creationId xmlns:a16="http://schemas.microsoft.com/office/drawing/2014/main" id="{AA4581E6-3800-5899-B4DC-258CA745A182}"/>
              </a:ext>
            </a:extLst>
          </p:cNvPr>
          <p:cNvSpPr txBox="1"/>
          <p:nvPr/>
        </p:nvSpPr>
        <p:spPr>
          <a:xfrm>
            <a:off x="1431704" y="6133317"/>
            <a:ext cx="7121211" cy="430887"/>
          </a:xfrm>
          <a:prstGeom prst="rect">
            <a:avLst/>
          </a:prstGeom>
          <a:noFill/>
        </p:spPr>
        <p:txBody>
          <a:bodyPr wrap="square">
            <a:spAutoFit/>
          </a:bodyPr>
          <a:lstStyle/>
          <a:p>
            <a:r>
              <a:rPr lang="en-GB" sz="2200" b="1">
                <a:solidFill>
                  <a:srgbClr val="C00000"/>
                </a:solidFill>
                <a:latin typeface="Arial" panose="020B0604020202020204" pitchFamily="34" charset="0"/>
                <a:cs typeface="Arial" panose="020B0604020202020204" pitchFamily="34" charset="0"/>
              </a:rPr>
              <a:t>EUREF members can help with missing data ! </a:t>
            </a:r>
            <a:r>
              <a:rPr lang="en-GB" sz="2200" b="1">
                <a:solidFill>
                  <a:srgbClr val="C00000"/>
                </a:solidFill>
                <a:latin typeface="Arial" panose="020B0604020202020204" pitchFamily="34" charset="0"/>
                <a:cs typeface="Arial" panose="020B0604020202020204" pitchFamily="34" charset="0"/>
                <a:sym typeface="Wingdings" pitchFamily="2" charset="2"/>
              </a:rPr>
              <a:t></a:t>
            </a:r>
            <a:endParaRPr lang="en-GB" sz="22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3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9ECD-8736-D7D1-658A-0316A1077E3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1E68FF-2F70-8C87-A684-D3E420ECE39C}"/>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Content Placeholder 2">
            <a:extLst>
              <a:ext uri="{FF2B5EF4-FFF2-40B4-BE49-F238E27FC236}">
                <a16:creationId xmlns:a16="http://schemas.microsoft.com/office/drawing/2014/main" id="{D8DD8A3E-1B84-45DE-2FEE-8729594B0FBC}"/>
              </a:ext>
            </a:extLst>
          </p:cNvPr>
          <p:cNvSpPr>
            <a:spLocks noGrp="1"/>
          </p:cNvSpPr>
          <p:nvPr>
            <p:ph idx="1"/>
          </p:nvPr>
        </p:nvSpPr>
        <p:spPr>
          <a:xfrm>
            <a:off x="838200" y="1453415"/>
            <a:ext cx="9257907" cy="4835418"/>
          </a:xfrm>
        </p:spPr>
        <p:txBody>
          <a:bodyPr>
            <a:noAutofit/>
          </a:bodyPr>
          <a:lstStyle/>
          <a:p>
            <a:pPr marL="0" indent="0">
              <a:buNone/>
            </a:pPr>
            <a:r>
              <a:rPr lang="en-GB" sz="1700" b="1" dirty="0">
                <a:latin typeface="Calibri" panose="020F0502020204030204" pitchFamily="34" charset="0"/>
                <a:ea typeface="Calibri" panose="020F0502020204030204" pitchFamily="34" charset="0"/>
                <a:cs typeface="Calibri" panose="020F0502020204030204" pitchFamily="34" charset="0"/>
              </a:rPr>
              <a:t>Geomatics Committee</a:t>
            </a:r>
          </a:p>
          <a:p>
            <a:pPr lvl="1"/>
            <a:r>
              <a:rPr lang="en-GB" sz="1700" dirty="0">
                <a:latin typeface="Calibri" panose="020F0502020204030204" pitchFamily="34" charset="0"/>
                <a:ea typeface="Calibri" panose="020F0502020204030204" pitchFamily="34" charset="0"/>
                <a:cs typeface="Calibri" panose="020F0502020204030204" pitchFamily="34" charset="0"/>
              </a:rPr>
              <a:t>Technical reports and operational guidelines</a:t>
            </a:r>
          </a:p>
          <a:p>
            <a:pPr lvl="1"/>
            <a:r>
              <a:rPr lang="en-GB" sz="1700" dirty="0">
                <a:latin typeface="Calibri" panose="020F0502020204030204" pitchFamily="34" charset="0"/>
                <a:ea typeface="Calibri" panose="020F0502020204030204" pitchFamily="34" charset="0"/>
                <a:cs typeface="Calibri" panose="020F0502020204030204" pitchFamily="34" charset="0"/>
              </a:rPr>
              <a:t>Data models</a:t>
            </a:r>
          </a:p>
          <a:p>
            <a:pPr lvl="1"/>
            <a:r>
              <a:rPr lang="en-GB" sz="1700" dirty="0">
                <a:latin typeface="Calibri" panose="020F0502020204030204" pitchFamily="34" charset="0"/>
                <a:ea typeface="Calibri" panose="020F0502020204030204" pitchFamily="34" charset="0"/>
                <a:cs typeface="Calibri" panose="020F0502020204030204" pitchFamily="34" charset="0"/>
              </a:rPr>
              <a:t>Data exchange formats</a:t>
            </a:r>
          </a:p>
          <a:p>
            <a:pPr lvl="1"/>
            <a:r>
              <a:rPr lang="en-GB" sz="1700" dirty="0">
                <a:latin typeface="Calibri" panose="020F0502020204030204" pitchFamily="34" charset="0"/>
                <a:ea typeface="Calibri" panose="020F0502020204030204" pitchFamily="34" charset="0"/>
                <a:cs typeface="Calibri" panose="020F0502020204030204" pitchFamily="34" charset="0"/>
              </a:rPr>
              <a:t>More information at </a:t>
            </a:r>
            <a:r>
              <a:rPr lang="en-GB" sz="1700" u="sng" dirty="0">
                <a:latin typeface="Calibri" panose="020F0502020204030204" pitchFamily="34" charset="0"/>
                <a:ea typeface="Calibri" panose="020F0502020204030204" pitchFamily="34" charset="0"/>
                <a:cs typeface="Calibri" panose="020F0502020204030204" pitchFamily="34" charset="0"/>
                <a:hlinkClick r:id="rId3"/>
              </a:rPr>
              <a:t>https://www.iogp.org/workstreams/engineering/geomatics/</a:t>
            </a:r>
            <a:r>
              <a:rPr lang="en-GB" sz="1700" dirty="0">
                <a:latin typeface="Calibri" panose="020F0502020204030204" pitchFamily="34" charset="0"/>
                <a:ea typeface="Calibri" panose="020F0502020204030204" pitchFamily="34" charset="0"/>
                <a:cs typeface="Calibri" panose="020F0502020204030204" pitchFamily="34" charset="0"/>
              </a:rPr>
              <a:t> </a:t>
            </a:r>
          </a:p>
          <a:p>
            <a:pPr marL="171450" lvl="1">
              <a:lnSpc>
                <a:spcPct val="100000"/>
              </a:lnSpc>
              <a:spcBef>
                <a:spcPts val="0"/>
              </a:spcBef>
            </a:pPr>
            <a:endParaRPr lang="en-GB"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700" b="1" dirty="0">
                <a:latin typeface="Calibri" panose="020F0502020204030204" pitchFamily="34" charset="0"/>
                <a:ea typeface="Calibri" panose="020F0502020204030204" pitchFamily="34" charset="0"/>
                <a:cs typeface="Calibri" panose="020F0502020204030204" pitchFamily="34" charset="0"/>
              </a:rPr>
              <a:t>Geodesy Subcommittee</a:t>
            </a:r>
          </a:p>
          <a:p>
            <a:pPr lvl="1"/>
            <a:r>
              <a:rPr lang="en-GB" sz="1700" dirty="0">
                <a:latin typeface="Calibri" panose="020F0502020204030204" pitchFamily="34" charset="0"/>
                <a:ea typeface="Calibri" panose="020F0502020204030204" pitchFamily="34" charset="0"/>
                <a:cs typeface="Calibri" panose="020F0502020204030204" pitchFamily="34" charset="0"/>
              </a:rPr>
              <a:t>Geodesy Guidance Notes</a:t>
            </a:r>
          </a:p>
          <a:p>
            <a:pPr lvl="1"/>
            <a:r>
              <a:rPr lang="en-GB" sz="1700" dirty="0">
                <a:latin typeface="Calibri" panose="020F0502020204030204" pitchFamily="34" charset="0"/>
                <a:ea typeface="Calibri" panose="020F0502020204030204" pitchFamily="34" charset="0"/>
                <a:cs typeface="Calibri" panose="020F0502020204030204" pitchFamily="34" charset="0"/>
              </a:rPr>
              <a:t>More information at </a:t>
            </a:r>
            <a:r>
              <a:rPr lang="en-GB" sz="1700" u="sng" dirty="0">
                <a:latin typeface="Calibri" panose="020F0502020204030204" pitchFamily="34" charset="0"/>
                <a:ea typeface="Calibri" panose="020F0502020204030204" pitchFamily="34" charset="0"/>
                <a:cs typeface="Calibri" panose="020F0502020204030204" pitchFamily="34" charset="0"/>
                <a:hlinkClick r:id="rId4"/>
              </a:rPr>
              <a:t>https://www.iogp.org/workstreams/engineering/geomatics/geodesy/</a:t>
            </a:r>
            <a:r>
              <a:rPr lang="en-GB" sz="1700" u="sng" dirty="0">
                <a:latin typeface="Calibri" panose="020F0502020204030204" pitchFamily="34" charset="0"/>
                <a:ea typeface="Calibri" panose="020F0502020204030204" pitchFamily="34" charset="0"/>
                <a:cs typeface="Calibri" panose="020F0502020204030204" pitchFamily="34" charset="0"/>
              </a:rPr>
              <a:t> </a:t>
            </a:r>
            <a:endParaRPr lang="en-GB" sz="1700" dirty="0">
              <a:latin typeface="Calibri" panose="020F0502020204030204" pitchFamily="34" charset="0"/>
              <a:ea typeface="Calibri" panose="020F0502020204030204" pitchFamily="34" charset="0"/>
              <a:cs typeface="Calibri" panose="020F0502020204030204" pitchFamily="34" charset="0"/>
            </a:endParaRPr>
          </a:p>
          <a:p>
            <a:pPr lvl="1"/>
            <a:r>
              <a:rPr lang="en-GB" sz="1700" dirty="0">
                <a:latin typeface="Calibri" panose="020F0502020204030204" pitchFamily="34" charset="0"/>
                <a:ea typeface="Calibri" panose="020F0502020204030204" pitchFamily="34" charset="0"/>
                <a:cs typeface="Calibri" panose="020F0502020204030204" pitchFamily="34" charset="0"/>
              </a:rPr>
              <a:t>Dynamic coordinate reference system video </a:t>
            </a:r>
            <a:r>
              <a:rPr lang="en-GB" sz="1700" u="sng" dirty="0">
                <a:latin typeface="Calibri" panose="020F0502020204030204" pitchFamily="34" charset="0"/>
                <a:ea typeface="Calibri" panose="020F0502020204030204" pitchFamily="34" charset="0"/>
                <a:cs typeface="Calibri" panose="020F0502020204030204" pitchFamily="34" charset="0"/>
                <a:hlinkClick r:id="rId5"/>
              </a:rPr>
              <a:t>https://youtu.be/IKM-bR6SwVs</a:t>
            </a:r>
            <a:endParaRPr lang="en-GB" sz="1700" u="sng" dirty="0">
              <a:latin typeface="Calibri" panose="020F0502020204030204" pitchFamily="34" charset="0"/>
              <a:ea typeface="Calibri" panose="020F0502020204030204" pitchFamily="34" charset="0"/>
              <a:cs typeface="Calibri" panose="020F0502020204030204" pitchFamily="34" charset="0"/>
            </a:endParaRPr>
          </a:p>
          <a:p>
            <a:pPr lvl="1"/>
            <a:r>
              <a:rPr lang="en-GB" sz="1700" dirty="0">
                <a:latin typeface="Calibri" panose="020F0502020204030204" pitchFamily="34" charset="0"/>
                <a:ea typeface="Calibri" panose="020F0502020204030204" pitchFamily="34" charset="0"/>
                <a:cs typeface="Calibri" panose="020F0502020204030204" pitchFamily="34" charset="0"/>
              </a:rPr>
              <a:t>GIGS open-source data driven testing framework </a:t>
            </a:r>
            <a:r>
              <a:rPr lang="en-GB" sz="1700" dirty="0">
                <a:latin typeface="Calibri" panose="020F0502020204030204" pitchFamily="34" charset="0"/>
                <a:ea typeface="Calibri" panose="020F0502020204030204" pitchFamily="34" charset="0"/>
                <a:cs typeface="Calibri" panose="020F0502020204030204" pitchFamily="34" charset="0"/>
                <a:hlinkClick r:id="rId6"/>
              </a:rPr>
              <a:t>https://gigs.iogp.org/ </a:t>
            </a:r>
            <a:endParaRPr lang="en-GB" sz="1700" dirty="0">
              <a:latin typeface="Calibri" panose="020F0502020204030204" pitchFamily="34" charset="0"/>
              <a:ea typeface="Calibri" panose="020F0502020204030204" pitchFamily="34" charset="0"/>
              <a:cs typeface="Calibri" panose="020F0502020204030204" pitchFamily="34" charset="0"/>
            </a:endParaRPr>
          </a:p>
          <a:p>
            <a:pPr lvl="2">
              <a:spcBef>
                <a:spcPts val="600"/>
              </a:spcBef>
              <a:buSzPct val="80000"/>
              <a:buFont typeface="Courier New" panose="02070309020205020404" pitchFamily="49" charset="0"/>
              <a:buChar char="o"/>
            </a:pPr>
            <a:r>
              <a:rPr lang="en-GB" sz="1700" dirty="0">
                <a:latin typeface="Calibri" panose="020F0502020204030204" pitchFamily="34" charset="0"/>
                <a:ea typeface="Calibri" panose="020F0502020204030204" pitchFamily="34" charset="0"/>
                <a:cs typeface="Calibri" panose="020F0502020204030204" pitchFamily="34" charset="0"/>
              </a:rPr>
              <a:t>Evaluate software application capability</a:t>
            </a:r>
          </a:p>
          <a:p>
            <a:pPr lvl="2">
              <a:spcBef>
                <a:spcPts val="600"/>
              </a:spcBef>
              <a:buSzPct val="80000"/>
              <a:buFont typeface="Courier New" panose="02070309020205020404" pitchFamily="49" charset="0"/>
              <a:buChar char="o"/>
            </a:pPr>
            <a:r>
              <a:rPr lang="en-GB" sz="1700" dirty="0">
                <a:latin typeface="Calibri" panose="020F0502020204030204" pitchFamily="34" charset="0"/>
                <a:ea typeface="Calibri" panose="020F0502020204030204" pitchFamily="34" charset="0"/>
                <a:cs typeface="Calibri" panose="020F0502020204030204" pitchFamily="34" charset="0"/>
              </a:rPr>
              <a:t>The objective of GIGS testing is to identify elements of software functionality that could result in failures of geospatial integrity. </a:t>
            </a:r>
            <a:endParaRPr lang="en-GB" sz="1700" u="sng"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600"/>
              </a:spcBef>
              <a:buNone/>
            </a:pPr>
            <a:endParaRPr lang="en-GB" sz="1700" b="1" dirty="0">
              <a:solidFill>
                <a:srgbClr val="C00000"/>
              </a:solidFill>
            </a:endParaRPr>
          </a:p>
        </p:txBody>
      </p:sp>
      <p:sp>
        <p:nvSpPr>
          <p:cNvPr id="4" name="Title 2">
            <a:extLst>
              <a:ext uri="{FF2B5EF4-FFF2-40B4-BE49-F238E27FC236}">
                <a16:creationId xmlns:a16="http://schemas.microsoft.com/office/drawing/2014/main" id="{D97C35CA-C2FA-6507-9F58-BBDC9FBB6FE3}"/>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Other IOGP resources supporting geodesy </a:t>
            </a:r>
          </a:p>
        </p:txBody>
      </p:sp>
      <p:pic>
        <p:nvPicPr>
          <p:cNvPr id="7" name="Picture 6">
            <a:extLst>
              <a:ext uri="{FF2B5EF4-FFF2-40B4-BE49-F238E27FC236}">
                <a16:creationId xmlns:a16="http://schemas.microsoft.com/office/drawing/2014/main" id="{217BFA25-CB4C-BFD0-C500-20685AB28D07}"/>
              </a:ext>
            </a:extLst>
          </p:cNvPr>
          <p:cNvPicPr>
            <a:picLocks noChangeAspect="1"/>
          </p:cNvPicPr>
          <p:nvPr/>
        </p:nvPicPr>
        <p:blipFill>
          <a:blip r:embed="rId7"/>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9127312E-C59A-88B0-CC3F-B7910FE2D5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717997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2B46E-D7D2-BECE-300C-949D346050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F391C3-3FBE-2F56-AF8A-AE8D29C0D7AF}"/>
              </a:ext>
            </a:extLst>
          </p:cNvPr>
          <p:cNvSpPr>
            <a:spLocks noGrp="1"/>
          </p:cNvSpPr>
          <p:nvPr>
            <p:ph type="title"/>
          </p:nvPr>
        </p:nvSpPr>
        <p:spPr/>
        <p:txBody>
          <a:bodyPr>
            <a:normAutofit/>
          </a:bodyPr>
          <a:lstStyle/>
          <a:p>
            <a:r>
              <a:rPr lang="en-AU" sz="2800">
                <a:solidFill>
                  <a:schemeClr val="accent2">
                    <a:lumMod val="75000"/>
                  </a:schemeClr>
                </a:solidFill>
                <a:latin typeface="Arial" panose="020B0604020202020204" pitchFamily="34" charset="0"/>
              </a:rPr>
              <a:t>OUTLINE</a:t>
            </a:r>
            <a:endParaRPr lang="de-DE" sz="2800">
              <a:solidFill>
                <a:schemeClr val="accent2">
                  <a:lumMod val="75000"/>
                </a:schemeClr>
              </a:solidFill>
              <a:latin typeface="Arial" panose="020B0604020202020204" pitchFamily="34" charset="0"/>
            </a:endParaRPr>
          </a:p>
        </p:txBody>
      </p:sp>
      <p:sp>
        <p:nvSpPr>
          <p:cNvPr id="6" name="Footer Placeholder 5">
            <a:extLst>
              <a:ext uri="{FF2B5EF4-FFF2-40B4-BE49-F238E27FC236}">
                <a16:creationId xmlns:a16="http://schemas.microsoft.com/office/drawing/2014/main" id="{C4B4139B-0F54-3467-D149-7EBADA4BF12A}"/>
              </a:ext>
            </a:extLst>
          </p:cNvPr>
          <p:cNvSpPr>
            <a:spLocks noGrp="1"/>
          </p:cNvSpPr>
          <p:nvPr>
            <p:ph type="ftr" sz="quarter" idx="11"/>
          </p:nvPr>
        </p:nvSpPr>
        <p:spPr/>
        <p:txBody>
          <a:bodyPr/>
          <a:lstStyle/>
          <a:p>
            <a:fld id="{47DF31F5-2E7D-4A97-961F-21FABE93410E}" type="slidenum">
              <a:rPr lang="de-DE" sz="1000" smtClean="0"/>
              <a:t>27</a:t>
            </a:fld>
            <a:endParaRPr lang="de-DE" sz="1000"/>
          </a:p>
        </p:txBody>
      </p:sp>
      <p:sp>
        <p:nvSpPr>
          <p:cNvPr id="3" name="Inhaltsplatzhalter 2">
            <a:extLst>
              <a:ext uri="{FF2B5EF4-FFF2-40B4-BE49-F238E27FC236}">
                <a16:creationId xmlns:a16="http://schemas.microsoft.com/office/drawing/2014/main" id="{C1822FD0-22F2-8DA5-BFD3-89597D2CFDD9}"/>
              </a:ext>
            </a:extLst>
          </p:cNvPr>
          <p:cNvSpPr>
            <a:spLocks noGrp="1"/>
          </p:cNvSpPr>
          <p:nvPr>
            <p:ph idx="1"/>
          </p:nvPr>
        </p:nvSpPr>
        <p:spPr>
          <a:xfrm>
            <a:off x="838199" y="1807558"/>
            <a:ext cx="8999484"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3">
                    <a:lumMod val="75000"/>
                  </a:schemeClr>
                </a:solidFill>
              </a:rPr>
              <a:t>Introduction</a:t>
            </a:r>
          </a:p>
          <a:p>
            <a:pPr marL="457200" indent="-457200">
              <a:lnSpc>
                <a:spcPct val="150000"/>
              </a:lnSpc>
              <a:spcBef>
                <a:spcPts val="0"/>
              </a:spcBef>
              <a:buFont typeface="+mj-lt"/>
              <a:buAutoNum type="arabicPeriod"/>
            </a:pPr>
            <a:r>
              <a:rPr lang="en-GB" sz="2200" b="1" dirty="0">
                <a:solidFill>
                  <a:schemeClr val="accent3">
                    <a:lumMod val="75000"/>
                  </a:schemeClr>
                </a:solidFill>
              </a:rPr>
              <a:t>ISO geodetic registry</a:t>
            </a:r>
          </a:p>
          <a:p>
            <a:pPr marL="457200" indent="-457200">
              <a:lnSpc>
                <a:spcPct val="150000"/>
              </a:lnSpc>
              <a:spcBef>
                <a:spcPts val="0"/>
              </a:spcBef>
              <a:buFont typeface="+mj-lt"/>
              <a:buAutoNum type="arabicPeriod"/>
            </a:pPr>
            <a:r>
              <a:rPr lang="en-GB" sz="2200" b="1" i="0" dirty="0">
                <a:solidFill>
                  <a:schemeClr val="accent3">
                    <a:lumMod val="75000"/>
                  </a:schemeClr>
                </a:solidFill>
                <a:effectLst/>
              </a:rPr>
              <a:t>EPSG geodetic parameter </a:t>
            </a:r>
            <a:r>
              <a:rPr lang="en-GB" sz="2200" b="1" dirty="0">
                <a:solidFill>
                  <a:schemeClr val="accent3">
                    <a:lumMod val="75000"/>
                  </a:schemeClr>
                </a:solidFill>
              </a:rPr>
              <a:t>d</a:t>
            </a:r>
            <a:r>
              <a:rPr lang="en-GB" sz="2200" b="1" i="0" dirty="0">
                <a:solidFill>
                  <a:schemeClr val="accent3">
                    <a:lumMod val="75000"/>
                  </a:schemeClr>
                </a:solidFill>
                <a:effectLst/>
              </a:rPr>
              <a:t>ataset</a:t>
            </a:r>
            <a:endParaRPr lang="en-US" sz="2200" b="1" dirty="0">
              <a:solidFill>
                <a:schemeClr val="accent3">
                  <a:lumMod val="75000"/>
                </a:schemeClr>
              </a:solidFill>
            </a:endParaRPr>
          </a:p>
          <a:p>
            <a:pPr marL="457200" indent="-457200">
              <a:lnSpc>
                <a:spcPct val="150000"/>
              </a:lnSpc>
              <a:spcBef>
                <a:spcPts val="0"/>
              </a:spcBef>
              <a:buFont typeface="+mj-lt"/>
              <a:buAutoNum type="arabicPeriod"/>
            </a:pPr>
            <a:r>
              <a:rPr lang="en-GB" sz="4200" b="1" i="0" dirty="0">
                <a:solidFill>
                  <a:srgbClr val="006699"/>
                </a:solidFill>
                <a:effectLst/>
              </a:rPr>
              <a:t>OGC registry</a:t>
            </a:r>
            <a:endParaRPr lang="en-US" sz="4200" b="1" dirty="0">
              <a:solidFill>
                <a:srgbClr val="006699"/>
              </a:solidFill>
            </a:endParaRPr>
          </a:p>
          <a:p>
            <a:pPr marL="457200" indent="-457200">
              <a:lnSpc>
                <a:spcPct val="150000"/>
              </a:lnSpc>
              <a:spcBef>
                <a:spcPts val="0"/>
              </a:spcBef>
              <a:buFont typeface="+mj-lt"/>
              <a:buAutoNum type="arabicPeriod"/>
            </a:pPr>
            <a:r>
              <a:rPr lang="en-GB" sz="2200" b="1" dirty="0">
                <a:solidFill>
                  <a:schemeClr val="accent3">
                    <a:lumMod val="75000"/>
                  </a:schemeClr>
                </a:solidFill>
              </a:rPr>
              <a:t>Summary and conclusions</a:t>
            </a:r>
          </a:p>
        </p:txBody>
      </p:sp>
      <p:sp>
        <p:nvSpPr>
          <p:cNvPr id="8" name="Free-form: Shape 7">
            <a:extLst>
              <a:ext uri="{FF2B5EF4-FFF2-40B4-BE49-F238E27FC236}">
                <a16:creationId xmlns:a16="http://schemas.microsoft.com/office/drawing/2014/main" id="{17C1301A-B459-6ACD-D931-035A2DF3F1E8}"/>
              </a:ext>
            </a:extLst>
          </p:cNvPr>
          <p:cNvSpPr/>
          <p:nvPr/>
        </p:nvSpPr>
        <p:spPr>
          <a:xfrm>
            <a:off x="-123825" y="0"/>
            <a:ext cx="12420600" cy="6858000"/>
          </a:xfrm>
          <a:custGeom>
            <a:avLst/>
            <a:gdLst>
              <a:gd name="connsiteX0" fmla="*/ 870716 w 12420600"/>
              <a:gd name="connsiteY0" fmla="*/ 3438525 h 6858000"/>
              <a:gd name="connsiteX1" fmla="*/ 870716 w 12420600"/>
              <a:gd name="connsiteY1" fmla="*/ 4371975 h 6858000"/>
              <a:gd name="connsiteX2" fmla="*/ 5448300 w 12420600"/>
              <a:gd name="connsiteY2" fmla="*/ 4371975 h 6858000"/>
              <a:gd name="connsiteX3" fmla="*/ 5448300 w 12420600"/>
              <a:gd name="connsiteY3" fmla="*/ 3438525 h 6858000"/>
              <a:gd name="connsiteX4" fmla="*/ 0 w 12420600"/>
              <a:gd name="connsiteY4" fmla="*/ 0 h 6858000"/>
              <a:gd name="connsiteX5" fmla="*/ 12420600 w 12420600"/>
              <a:gd name="connsiteY5" fmla="*/ 0 h 6858000"/>
              <a:gd name="connsiteX6" fmla="*/ 12420600 w 12420600"/>
              <a:gd name="connsiteY6" fmla="*/ 6858000 h 6858000"/>
              <a:gd name="connsiteX7" fmla="*/ 0 w 124206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0600" h="6858000">
                <a:moveTo>
                  <a:pt x="870716" y="3438525"/>
                </a:moveTo>
                <a:lnTo>
                  <a:pt x="870716" y="4371975"/>
                </a:lnTo>
                <a:lnTo>
                  <a:pt x="5448300" y="4371975"/>
                </a:lnTo>
                <a:lnTo>
                  <a:pt x="5448300" y="3438525"/>
                </a:lnTo>
                <a:close/>
                <a:moveTo>
                  <a:pt x="0" y="0"/>
                </a:moveTo>
                <a:lnTo>
                  <a:pt x="12420600" y="0"/>
                </a:lnTo>
                <a:lnTo>
                  <a:pt x="12420600" y="6858000"/>
                </a:lnTo>
                <a:lnTo>
                  <a:pt x="0" y="6858000"/>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7276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D4D9-2E69-BFAA-D2FD-E70C9ABADB6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CA4C749-C1AD-5C2A-5F5A-B2CE09C82F6D}"/>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E2199EC8-067F-47A8-C325-74120A563519}"/>
              </a:ext>
            </a:extLst>
          </p:cNvPr>
          <p:cNvSpPr>
            <a:spLocks noGrp="1"/>
          </p:cNvSpPr>
          <p:nvPr>
            <p:ph type="title"/>
          </p:nvPr>
        </p:nvSpPr>
        <p:spPr>
          <a:xfrm>
            <a:off x="945078" y="905883"/>
            <a:ext cx="10673443" cy="1325563"/>
          </a:xfrm>
        </p:spPr>
        <p:txBody>
          <a:bodyPr>
            <a:norm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https://www.ogc.org/</a:t>
            </a:r>
            <a:endParaRPr lang="en-AU"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048126C-EA55-5792-EC5A-6174B6667612}"/>
              </a:ext>
            </a:extLst>
          </p:cNvPr>
          <p:cNvSpPr>
            <a:spLocks noGrp="1"/>
          </p:cNvSpPr>
          <p:nvPr>
            <p:ph idx="1"/>
          </p:nvPr>
        </p:nvSpPr>
        <p:spPr>
          <a:xfrm>
            <a:off x="397663" y="2066537"/>
            <a:ext cx="10437977" cy="3308490"/>
          </a:xfrm>
        </p:spPr>
        <p:txBody>
          <a:bodyPr>
            <a:noAutofit/>
          </a:bodyPr>
          <a:lstStyle/>
          <a:p>
            <a:pPr lvl="1">
              <a:spcBef>
                <a:spcPts val="1200"/>
              </a:spcBef>
              <a:buSzPct val="80000"/>
            </a:pPr>
            <a:r>
              <a:rPr lang="en-GB" sz="20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The OGC standards help to ensure interoperability and seamless exchange of geospatial information across different systems and platforms</a:t>
            </a:r>
          </a:p>
          <a:p>
            <a:pPr lvl="1">
              <a:spcBef>
                <a:spcPts val="1200"/>
              </a:spcBef>
              <a:buSzPct val="80000"/>
            </a:pPr>
            <a:r>
              <a:rPr lang="en-GB" sz="20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OGC registry provides a machine-readable interface and serves as a Uniform Resource Identifier (URI) resolver for entries in the European Petroleum Survey Group (EPSG) registry</a:t>
            </a:r>
          </a:p>
          <a:p>
            <a:pPr lvl="1">
              <a:spcBef>
                <a:spcPts val="1200"/>
              </a:spcBef>
              <a:buSzPct val="80000"/>
            </a:pPr>
            <a:r>
              <a:rPr lang="en-GB" sz="2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It is overseen by the OGC Naming Authority</a:t>
            </a:r>
          </a:p>
          <a:p>
            <a:pPr lvl="1">
              <a:spcBef>
                <a:spcPts val="1200"/>
              </a:spcBef>
              <a:buSzPct val="80000"/>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n-GB" sz="2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pecific Earth Coordinate Reference System (CRS) content is managed by the CRS Domain Working Group (CRS DWG</a:t>
            </a:r>
          </a:p>
          <a:p>
            <a:pPr lvl="1">
              <a:spcBef>
                <a:spcPts val="1200"/>
              </a:spcBef>
              <a:buSzPct val="80000"/>
            </a:pPr>
            <a:r>
              <a:rPr lang="en-GB" sz="2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Planetary/astronomical CRSs content managed by the Planetary DWG</a:t>
            </a:r>
            <a:endParaRPr lang="en-GB" sz="20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4" descr="OGC® Standards and Supporting Documents | OGC">
            <a:extLst>
              <a:ext uri="{FF2B5EF4-FFF2-40B4-BE49-F238E27FC236}">
                <a16:creationId xmlns:a16="http://schemas.microsoft.com/office/drawing/2014/main" id="{13F78243-3A18-A138-B4D1-35AD07D50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219" y="212187"/>
            <a:ext cx="3652027" cy="1842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3DC62F-092E-4838-CC4A-9F06AA61906A}"/>
              </a:ext>
            </a:extLst>
          </p:cNvPr>
          <p:cNvSpPr txBox="1"/>
          <p:nvPr/>
        </p:nvSpPr>
        <p:spPr>
          <a:xfrm>
            <a:off x="1307388" y="6381792"/>
            <a:ext cx="9298032" cy="307777"/>
          </a:xfrm>
          <a:prstGeom prst="rect">
            <a:avLst/>
          </a:prstGeom>
          <a:noFill/>
        </p:spPr>
        <p:txBody>
          <a:bodyPr wrap="square">
            <a:spAutoFit/>
          </a:bodyPr>
          <a:lstStyle/>
          <a:p>
            <a:r>
              <a:rPr lang="en-GB" sz="700" dirty="0">
                <a:solidFill>
                  <a:schemeClr val="accent4">
                    <a:lumMod val="75000"/>
                  </a:schemeClr>
                </a:solidFill>
                <a:latin typeface="Arial" panose="020B0604020202020204" pitchFamily="34" charset="0"/>
                <a:cs typeface="Arial" panose="020B0604020202020204" pitchFamily="34" charset="0"/>
              </a:rPr>
              <a:t>The displayed material if from the following publication:</a:t>
            </a:r>
          </a:p>
          <a:p>
            <a:pPr marL="228600" indent="-228600">
              <a:buFontTx/>
              <a:buAutoNum type="arabicPeriod"/>
            </a:pPr>
            <a:r>
              <a:rPr lang="en-GB" sz="700" dirty="0">
                <a:solidFill>
                  <a:schemeClr val="accent4">
                    <a:lumMod val="75000"/>
                  </a:schemeClr>
                </a:solidFill>
                <a:latin typeface="Arial" panose="020B0604020202020204" pitchFamily="34" charset="0"/>
                <a:cs typeface="Arial" panose="020B0604020202020204" pitchFamily="34" charset="0"/>
              </a:rPr>
              <a:t>Joint ISO/TC 211, OGC, IOGP. (2022). Guide to Coordinate Reference System (CRS) Resources, https://committee.iso.org/files/live/sites/tc211/files/Resources/GuideToCRSRegistries3.pdf. Accessed 3 February 2025.</a:t>
            </a:r>
            <a:endParaRPr lang="en-AU" sz="700" dirty="0">
              <a:solidFill>
                <a:schemeClr val="accent4">
                  <a:lumMod val="75000"/>
                </a:schemeClr>
              </a:solidFill>
              <a:latin typeface="Arial" panose="020B0604020202020204" pitchFamily="34" charset="0"/>
              <a:cs typeface="Arial" panose="020B0604020202020204" pitchFamily="34" charset="0"/>
            </a:endParaRPr>
          </a:p>
        </p:txBody>
      </p:sp>
      <p:sp>
        <p:nvSpPr>
          <p:cNvPr id="5" name="Title 2">
            <a:extLst>
              <a:ext uri="{FF2B5EF4-FFF2-40B4-BE49-F238E27FC236}">
                <a16:creationId xmlns:a16="http://schemas.microsoft.com/office/drawing/2014/main" id="{6C62EFA8-9616-1928-2D6C-74573A9941C0}"/>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OGC registry</a:t>
            </a:r>
          </a:p>
        </p:txBody>
      </p:sp>
      <p:pic>
        <p:nvPicPr>
          <p:cNvPr id="9" name="Picture 8">
            <a:extLst>
              <a:ext uri="{FF2B5EF4-FFF2-40B4-BE49-F238E27FC236}">
                <a16:creationId xmlns:a16="http://schemas.microsoft.com/office/drawing/2014/main" id="{FDA87C8E-8FE7-5871-7166-6D7F52531797}"/>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E9F16422-5BC7-EEC3-F1B1-E9E4F2337C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161207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C650E-3CED-E0B6-277F-F248AECAA03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6E2D364-6438-BC75-EE07-0604C7ABD523}"/>
              </a:ext>
            </a:extLst>
          </p:cNvPr>
          <p:cNvPicPr>
            <a:picLocks noChangeAspect="1"/>
          </p:cNvPicPr>
          <p:nvPr/>
        </p:nvPicPr>
        <p:blipFill>
          <a:blip r:embed="rId3"/>
          <a:stretch>
            <a:fillRect/>
          </a:stretch>
        </p:blipFill>
        <p:spPr>
          <a:xfrm>
            <a:off x="603682" y="440917"/>
            <a:ext cx="5799686" cy="5726618"/>
          </a:xfrm>
          <a:prstGeom prst="rect">
            <a:avLst/>
          </a:prstGeom>
          <a:ln w="3175">
            <a:solidFill>
              <a:srgbClr val="C00000"/>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93701A4-F0BD-AB69-9246-1A05B5B279B2}"/>
              </a:ext>
            </a:extLst>
          </p:cNvPr>
          <p:cNvSpPr txBox="1"/>
          <p:nvPr/>
        </p:nvSpPr>
        <p:spPr>
          <a:xfrm>
            <a:off x="7107003" y="2219132"/>
            <a:ext cx="4554566" cy="1590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60000" indent="-360000" defTabSz="1219169" hangingPunct="0">
              <a:spcBef>
                <a:spcPts val="1200"/>
              </a:spcBef>
              <a:buFont typeface="Arial" panose="020B0604020202020204" pitchFamily="34" charset="0"/>
              <a:buChar char="•"/>
            </a:pP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sym typeface="Mont Book"/>
              </a:rPr>
              <a:t>Also published as ISO 19111:2019</a:t>
            </a:r>
          </a:p>
          <a:p>
            <a:pPr marL="360000" indent="-360000" defTabSz="1219169" hangingPunct="0">
              <a:spcBef>
                <a:spcPts val="1200"/>
              </a:spcBef>
              <a:buFont typeface="Arial" panose="020B0604020202020204" pitchFamily="34" charset="0"/>
              <a:buChar char="•"/>
            </a:pP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sym typeface="Mont Book"/>
              </a:rPr>
              <a:t>The foundation upon which all coordinate reference information is built in OGC and ISO / TC 211</a:t>
            </a:r>
          </a:p>
        </p:txBody>
      </p:sp>
    </p:spTree>
    <p:extLst>
      <p:ext uri="{BB962C8B-B14F-4D97-AF65-F5344CB8AC3E}">
        <p14:creationId xmlns:p14="http://schemas.microsoft.com/office/powerpoint/2010/main" val="178427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25F4-5701-4E37-5B29-94C6DB5F88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DC3482F-F7AA-3D2D-4EA7-91948A517DE6}"/>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Content Placeholder 2">
            <a:extLst>
              <a:ext uri="{FF2B5EF4-FFF2-40B4-BE49-F238E27FC236}">
                <a16:creationId xmlns:a16="http://schemas.microsoft.com/office/drawing/2014/main" id="{403A2DF3-0424-3C5B-32E8-F5D2166EBCA7}"/>
              </a:ext>
            </a:extLst>
          </p:cNvPr>
          <p:cNvSpPr>
            <a:spLocks noGrp="1"/>
          </p:cNvSpPr>
          <p:nvPr>
            <p:ph idx="1"/>
          </p:nvPr>
        </p:nvSpPr>
        <p:spPr>
          <a:xfrm>
            <a:off x="876760" y="1440756"/>
            <a:ext cx="7197720" cy="4278400"/>
          </a:xfrm>
        </p:spPr>
        <p:txBody>
          <a:bodyPr>
            <a:noAutofit/>
          </a:bodyPr>
          <a:lstStyle/>
          <a:p>
            <a:pPr marL="0" indent="0">
              <a:lnSpc>
                <a:spcPct val="120000"/>
              </a:lnSpc>
              <a:buNone/>
            </a:pPr>
            <a:r>
              <a:rPr lang="en-GB" sz="1600" b="1" dirty="0">
                <a:latin typeface="Calibri" panose="020F0502020204030204" pitchFamily="34" charset="0"/>
                <a:ea typeface="Calibri" panose="020F0502020204030204" pitchFamily="34" charset="0"/>
                <a:cs typeface="Calibri" panose="020F0502020204030204" pitchFamily="34" charset="0"/>
              </a:rPr>
              <a:t>Register</a:t>
            </a:r>
            <a:r>
              <a:rPr lang="en-GB" sz="1600" dirty="0">
                <a:latin typeface="Calibri" panose="020F0502020204030204" pitchFamily="34" charset="0"/>
                <a:ea typeface="Calibri" panose="020F0502020204030204" pitchFamily="34" charset="0"/>
                <a:cs typeface="Calibri" panose="020F0502020204030204" pitchFamily="34" charset="0"/>
              </a:rPr>
              <a:t> – A structured database of information with unique </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identifiers</a:t>
            </a:r>
          </a:p>
          <a:p>
            <a:pPr marL="0" indent="0">
              <a:lnSpc>
                <a:spcPct val="120000"/>
              </a:lnSpc>
              <a:buNone/>
            </a:pPr>
            <a:r>
              <a:rPr lang="en-GB" sz="1600" b="1" dirty="0">
                <a:latin typeface="Calibri" panose="020F0502020204030204" pitchFamily="34" charset="0"/>
                <a:ea typeface="Calibri" panose="020F0502020204030204" pitchFamily="34" charset="0"/>
                <a:cs typeface="Calibri" panose="020F0502020204030204" pitchFamily="34" charset="0"/>
              </a:rPr>
              <a:t>Registry</a:t>
            </a:r>
            <a:r>
              <a:rPr lang="en-GB" sz="1600" dirty="0">
                <a:latin typeface="Calibri" panose="020F0502020204030204" pitchFamily="34" charset="0"/>
                <a:ea typeface="Calibri" panose="020F0502020204030204" pitchFamily="34" charset="0"/>
                <a:cs typeface="Calibri" panose="020F0502020204030204" pitchFamily="34" charset="0"/>
              </a:rPr>
              <a:t> – A registry is an office (or perhaps a web site) </a:t>
            </a:r>
          </a:p>
          <a:p>
            <a:pPr marL="285750" indent="-285750">
              <a:lnSpc>
                <a:spcPct val="120000"/>
              </a:lnSpc>
              <a:spcBef>
                <a:spcPts val="0"/>
              </a:spcBef>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pPr>
            <a:r>
              <a:rPr lang="en-GB" sz="1600" dirty="0">
                <a:latin typeface="Calibri" panose="020F0502020204030204" pitchFamily="34" charset="0"/>
                <a:ea typeface="Calibri" panose="020F0502020204030204" pitchFamily="34" charset="0"/>
                <a:cs typeface="Calibri" panose="020F0502020204030204" pitchFamily="34" charset="0"/>
              </a:rPr>
              <a:t>The need for geodetic registers and registries:</a:t>
            </a:r>
          </a:p>
          <a:p>
            <a:pPr marL="285750" indent="-285750">
              <a:lnSpc>
                <a:spcPct val="12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To unambiguously identify the different coordinate reference systems </a:t>
            </a:r>
            <a:br>
              <a:rPr lang="en-GB" sz="1600" dirty="0">
                <a:latin typeface="Calibri" panose="020F0502020204030204" pitchFamily="34" charset="0"/>
                <a:ea typeface="Calibri" panose="020F0502020204030204" pitchFamily="34" charset="0"/>
                <a:cs typeface="Calibri" panose="020F0502020204030204" pitchFamily="34" charset="0"/>
              </a:rPr>
            </a:br>
            <a:r>
              <a:rPr lang="en-GB" sz="1600" dirty="0">
                <a:latin typeface="Calibri" panose="020F0502020204030204" pitchFamily="34" charset="0"/>
                <a:ea typeface="Calibri" panose="020F0502020204030204" pitchFamily="34" charset="0"/>
                <a:cs typeface="Calibri" panose="020F0502020204030204" pitchFamily="34" charset="0"/>
              </a:rPr>
              <a:t>and transformations used to manage geospatial data – primarily in GIS software</a:t>
            </a:r>
          </a:p>
          <a:p>
            <a:pPr marL="285750" indent="-285750">
              <a:lnSpc>
                <a:spcPct val="12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To foster interoperability of geodetic data and products</a:t>
            </a:r>
          </a:p>
          <a:p>
            <a:pPr marL="285750" indent="-285750">
              <a:lnSpc>
                <a:spcPct val="12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To support the implementation of the UN-GGIM Global Geodetic Reference Frame (GGRF)</a:t>
            </a:r>
          </a:p>
          <a:p>
            <a:pPr marL="285750" indent="-285750">
              <a:lnSpc>
                <a:spcPct val="120000"/>
              </a:lnSpc>
              <a:spcBef>
                <a:spcPts val="600"/>
              </a:spcBef>
            </a:pP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GGRF Implementation Plan recommends Member States to publish their reference system definitions and transformations in the “</a:t>
            </a:r>
            <a:r>
              <a:rPr lang="en-GB" sz="1600" b="1" i="1" dirty="0">
                <a:solidFill>
                  <a:srgbClr val="C00000"/>
                </a:solidFill>
                <a:latin typeface="Calibri" panose="020F0502020204030204" pitchFamily="34" charset="0"/>
                <a:ea typeface="Calibri" panose="020F0502020204030204" pitchFamily="34" charset="0"/>
                <a:cs typeface="Calibri" panose="020F0502020204030204" pitchFamily="34" charset="0"/>
              </a:rPr>
              <a:t>ISO Geodetic Registry and other such registries as required to facilitate sharing of data and the interoperability of data and products with the GGRF</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GB" sz="1600"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1</a:t>
            </a:r>
            <a:endParaRPr lang="en-US"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23D3F1E-3C52-004C-880C-F666D2153C2D}"/>
              </a:ext>
            </a:extLst>
          </p:cNvPr>
          <p:cNvSpPr/>
          <p:nvPr/>
        </p:nvSpPr>
        <p:spPr>
          <a:xfrm>
            <a:off x="261338" y="6405926"/>
            <a:ext cx="2879002" cy="402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40FD77E-8C8B-2CEA-F2A1-25F1F6FDF0EF}"/>
              </a:ext>
            </a:extLst>
          </p:cNvPr>
          <p:cNvSpPr/>
          <p:nvPr/>
        </p:nvSpPr>
        <p:spPr>
          <a:xfrm>
            <a:off x="9000174" y="5853793"/>
            <a:ext cx="2879002" cy="954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3B87736-9C2F-7641-D781-81F56EDA9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362" y="1546006"/>
            <a:ext cx="3649814" cy="4751423"/>
          </a:xfrm>
          <a:prstGeom prst="rect">
            <a:avLst/>
          </a:prstGeom>
          <a:solidFill>
            <a:schemeClr val="bg1"/>
          </a:solidFill>
          <a:ln w="3175">
            <a:solidFill>
              <a:srgbClr val="C0000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9373622D-45E0-991F-4FF5-C69A18CB2C89}"/>
              </a:ext>
            </a:extLst>
          </p:cNvPr>
          <p:cNvSpPr txBox="1"/>
          <p:nvPr/>
        </p:nvSpPr>
        <p:spPr>
          <a:xfrm>
            <a:off x="2750127" y="6380204"/>
            <a:ext cx="7102151" cy="307777"/>
          </a:xfrm>
          <a:prstGeom prst="rect">
            <a:avLst/>
          </a:prstGeom>
          <a:noFill/>
        </p:spPr>
        <p:txBody>
          <a:bodyPr wrap="square">
            <a:spAutoFit/>
          </a:bodyPr>
          <a:lstStyle/>
          <a:p>
            <a:pPr marL="228600" indent="-228600">
              <a:buAutoNum type="arabicPeriod"/>
            </a:pPr>
            <a:r>
              <a:rPr lang="en-GB" sz="700" b="0" i="0" dirty="0">
                <a:solidFill>
                  <a:schemeClr val="accent4">
                    <a:lumMod val="75000"/>
                  </a:schemeClr>
                </a:solidFill>
                <a:effectLst/>
                <a:latin typeface="Arial" panose="020B0604020202020204" pitchFamily="34" charset="0"/>
                <a:cs typeface="Arial" panose="020B0604020202020204" pitchFamily="34" charset="0"/>
              </a:rPr>
              <a:t>United Nations Committee of Experts on Global Geospatial Information Management: Road Map Implementation Plan, https://ggim.un.org/meetings/GGIM-committee/8th-Session/documents/Road-Map-Implementation-Plan.pdf. Accessed 28 January 2025.</a:t>
            </a:r>
            <a:endParaRPr lang="en-AU" sz="700" dirty="0">
              <a:solidFill>
                <a:schemeClr val="accent4">
                  <a:lumMod val="75000"/>
                </a:schemeClr>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D8B71799-E87B-820F-EC83-4E683995528F}"/>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Register and Registry</a:t>
            </a:r>
          </a:p>
        </p:txBody>
      </p:sp>
      <p:pic>
        <p:nvPicPr>
          <p:cNvPr id="10" name="Picture 9" descr="A logo with a circular design&#10;&#10;Description automatically generated with medium confidence">
            <a:extLst>
              <a:ext uri="{FF2B5EF4-FFF2-40B4-BE49-F238E27FC236}">
                <a16:creationId xmlns:a16="http://schemas.microsoft.com/office/drawing/2014/main" id="{9DF41490-C918-D0F6-D3E9-D6E9F044BF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822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5BDFB-4571-55D8-33BC-90623FFD8EA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1FC1EE8-C684-8C02-361A-0FA47A27A3CC}"/>
              </a:ext>
            </a:extLst>
          </p:cNvPr>
          <p:cNvSpPr txBox="1"/>
          <p:nvPr/>
        </p:nvSpPr>
        <p:spPr>
          <a:xfrm>
            <a:off x="8379212" y="2306484"/>
            <a:ext cx="3614005" cy="183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60000" indent="-360000" defTabSz="1219169" hangingPunct="0">
              <a:spcBef>
                <a:spcPts val="1200"/>
              </a:spcBef>
              <a:buFont typeface="Arial" panose="020B0604020202020204" pitchFamily="34" charset="0"/>
              <a:buChar char="•"/>
            </a:pPr>
            <a:r>
              <a:rPr lang="en-US" sz="2400" dirty="0">
                <a:solidFill>
                  <a:srgbClr val="262626"/>
                </a:solidFill>
                <a:latin typeface="Calibri" panose="020F0502020204030204" pitchFamily="34" charset="0"/>
                <a:ea typeface="Calibri" panose="020F0502020204030204" pitchFamily="34" charset="0"/>
                <a:cs typeface="Calibri" panose="020F0502020204030204" pitchFamily="34" charset="0"/>
                <a:sym typeface="Mont Book"/>
              </a:rPr>
              <a:t>The CRS representation model for all OGC Standards</a:t>
            </a:r>
          </a:p>
          <a:p>
            <a:pPr marL="360000" indent="-360000" defTabSz="1219169" hangingPunct="0">
              <a:spcBef>
                <a:spcPts val="1200"/>
              </a:spcBef>
              <a:buFont typeface="Arial" panose="020B0604020202020204" pitchFamily="34" charset="0"/>
              <a:buChar char="•"/>
            </a:pPr>
            <a:endParaRPr lang="en-US" sz="2400" dirty="0">
              <a:solidFill>
                <a:srgbClr val="262626"/>
              </a:solidFill>
              <a:latin typeface="Arial" panose="020B0604020202020204" pitchFamily="34" charset="0"/>
              <a:ea typeface="Mont Book"/>
              <a:cs typeface="Arial" panose="020B0604020202020204" pitchFamily="34" charset="0"/>
              <a:sym typeface="Mont Book"/>
            </a:endParaRPr>
          </a:p>
        </p:txBody>
      </p:sp>
      <p:pic>
        <p:nvPicPr>
          <p:cNvPr id="4" name="Picture 3">
            <a:extLst>
              <a:ext uri="{FF2B5EF4-FFF2-40B4-BE49-F238E27FC236}">
                <a16:creationId xmlns:a16="http://schemas.microsoft.com/office/drawing/2014/main" id="{E54E0C86-D7DB-D13C-BABD-72DD24F3DB22}"/>
              </a:ext>
            </a:extLst>
          </p:cNvPr>
          <p:cNvPicPr>
            <a:picLocks noChangeAspect="1"/>
          </p:cNvPicPr>
          <p:nvPr/>
        </p:nvPicPr>
        <p:blipFill>
          <a:blip r:embed="rId3"/>
          <a:stretch>
            <a:fillRect/>
          </a:stretch>
        </p:blipFill>
        <p:spPr>
          <a:xfrm>
            <a:off x="641375" y="556458"/>
            <a:ext cx="7512025" cy="5533050"/>
          </a:xfrm>
          <a:prstGeom prst="rect">
            <a:avLst/>
          </a:prstGeom>
          <a:ln w="3175">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3649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5B97-3EA7-0434-CDC1-1D55F7010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6C5DC-3B60-E82B-A333-F0623C5AA6AF}"/>
              </a:ext>
            </a:extLst>
          </p:cNvPr>
          <p:cNvSpPr>
            <a:spLocks noGrp="1"/>
          </p:cNvSpPr>
          <p:nvPr>
            <p:ph type="title"/>
          </p:nvPr>
        </p:nvSpPr>
        <p:spPr>
          <a:xfrm>
            <a:off x="452252" y="398610"/>
            <a:ext cx="7961243" cy="1325563"/>
          </a:xfrm>
        </p:spPr>
        <p:txBody>
          <a:bodyPr>
            <a:normAutofit/>
          </a:bodyPr>
          <a:lstStyle/>
          <a:p>
            <a:r>
              <a:rPr lang="en-GB" sz="2600" b="1" dirty="0">
                <a:latin typeface="Arial" panose="020B0604020202020204" pitchFamily="34" charset="0"/>
              </a:rPr>
              <a:t>OGC Registry for Accessible Identifiers of Names and Basic Ontologies for the Web (RAINBOW)</a:t>
            </a:r>
            <a:r>
              <a:rPr lang="en-US" sz="2600" b="1" dirty="0">
                <a:latin typeface="Arial" panose="020B0604020202020204" pitchFamily="34" charset="0"/>
              </a:rPr>
              <a:t>, https://defs.opengis.net/vocprez/</a:t>
            </a:r>
            <a:endParaRPr lang="en-AU" sz="2600" b="1" dirty="0">
              <a:latin typeface="Arial" panose="020B0604020202020204" pitchFamily="34" charset="0"/>
            </a:endParaRPr>
          </a:p>
        </p:txBody>
      </p:sp>
      <p:sp>
        <p:nvSpPr>
          <p:cNvPr id="5" name="Rectangle 4">
            <a:extLst>
              <a:ext uri="{FF2B5EF4-FFF2-40B4-BE49-F238E27FC236}">
                <a16:creationId xmlns:a16="http://schemas.microsoft.com/office/drawing/2014/main" id="{498499A9-D3BA-93BC-66E5-3988ED96FEB5}"/>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07507A2-2D54-DB7A-EF97-0D4A0E707F52}"/>
              </a:ext>
            </a:extLst>
          </p:cNvPr>
          <p:cNvSpPr/>
          <p:nvPr/>
        </p:nvSpPr>
        <p:spPr>
          <a:xfrm>
            <a:off x="133109" y="6003171"/>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oogle Shape;366;g2eee91f41c4_0_75">
            <a:extLst>
              <a:ext uri="{FF2B5EF4-FFF2-40B4-BE49-F238E27FC236}">
                <a16:creationId xmlns:a16="http://schemas.microsoft.com/office/drawing/2014/main" id="{7146F8B8-0B31-043A-36E1-03149F83B51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48870" y="887897"/>
            <a:ext cx="3482563" cy="5711686"/>
          </a:xfrm>
          <a:prstGeom prst="rect">
            <a:avLst/>
          </a:prstGeom>
          <a:noFill/>
          <a:ln>
            <a:noFill/>
          </a:ln>
        </p:spPr>
      </p:pic>
      <p:sp>
        <p:nvSpPr>
          <p:cNvPr id="3" name="Content Placeholder 2">
            <a:extLst>
              <a:ext uri="{FF2B5EF4-FFF2-40B4-BE49-F238E27FC236}">
                <a16:creationId xmlns:a16="http://schemas.microsoft.com/office/drawing/2014/main" id="{0D3EC734-F309-12A5-A556-8465929579B5}"/>
              </a:ext>
            </a:extLst>
          </p:cNvPr>
          <p:cNvSpPr>
            <a:spLocks noGrp="1"/>
          </p:cNvSpPr>
          <p:nvPr>
            <p:ph idx="1"/>
          </p:nvPr>
        </p:nvSpPr>
        <p:spPr>
          <a:xfrm>
            <a:off x="838200" y="2130180"/>
            <a:ext cx="6877050" cy="3724664"/>
          </a:xfrm>
        </p:spPr>
        <p:txBody>
          <a:bodyPr>
            <a:noAutofit/>
          </a:bodyPr>
          <a:lstStyle/>
          <a:p>
            <a:pPr marL="342900" lvl="2" indent="-342900">
              <a:spcBef>
                <a:spcPts val="600"/>
              </a:spcBef>
              <a:buSzPct val="80000"/>
            </a:pPr>
            <a:r>
              <a:rPr lang="en-GB" b="1" dirty="0">
                <a:latin typeface="Calibri" panose="020F0502020204030204" pitchFamily="34" charset="0"/>
                <a:ea typeface="Calibri" panose="020F0502020204030204" pitchFamily="34" charset="0"/>
                <a:cs typeface="Calibri" panose="020F0502020204030204" pitchFamily="34" charset="0"/>
              </a:rPr>
              <a:t>OCS RAINBOW is</a:t>
            </a:r>
          </a:p>
          <a:p>
            <a:pPr marL="817200" lvl="3" indent="-360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A</a:t>
            </a:r>
            <a:r>
              <a:rPr lang="en-GB" sz="2000" b="0" i="0" dirty="0">
                <a:effectLst/>
                <a:latin typeface="Calibri" panose="020F0502020204030204" pitchFamily="34" charset="0"/>
                <a:ea typeface="Calibri" panose="020F0502020204030204" pitchFamily="34" charset="0"/>
                <a:cs typeface="Calibri" panose="020F0502020204030204" pitchFamily="34" charset="0"/>
              </a:rPr>
              <a:t>n initiative by the OGC</a:t>
            </a:r>
          </a:p>
          <a:p>
            <a:pPr marL="817200" lvl="3" indent="-360000">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“Knowledge Graph”</a:t>
            </a:r>
          </a:p>
          <a:p>
            <a:pPr marL="817200" lvl="3" indent="-360000">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Concepts and Specifications</a:t>
            </a:r>
            <a:endParaRPr lang="en-GB" sz="2000" b="0" i="0" dirty="0">
              <a:effectLst/>
              <a:latin typeface="Calibri" panose="020F0502020204030204" pitchFamily="34" charset="0"/>
              <a:ea typeface="Calibri" panose="020F0502020204030204" pitchFamily="34" charset="0"/>
              <a:cs typeface="Calibri" panose="020F0502020204030204" pitchFamily="34" charset="0"/>
            </a:endParaRPr>
          </a:p>
          <a:p>
            <a:pPr marL="360000" lvl="2" indent="-360000">
              <a:spcBef>
                <a:spcPts val="1200"/>
              </a:spcBef>
              <a:buSzPct val="80000"/>
            </a:pPr>
            <a:r>
              <a:rPr lang="en-GB" b="1" i="0" dirty="0">
                <a:effectLst/>
                <a:latin typeface="Calibri" panose="020F0502020204030204" pitchFamily="34" charset="0"/>
                <a:ea typeface="Calibri" panose="020F0502020204030204" pitchFamily="34" charset="0"/>
                <a:cs typeface="Calibri" panose="020F0502020204030204" pitchFamily="34" charset="0"/>
              </a:rPr>
              <a:t>OGC schema repository </a:t>
            </a:r>
            <a:r>
              <a:rPr lang="en-GB" b="0" i="0" dirty="0">
                <a:effectLst/>
                <a:latin typeface="Calibri" panose="020F0502020204030204" pitchFamily="34" charset="0"/>
                <a:ea typeface="Calibri" panose="020F0502020204030204" pitchFamily="34" charset="0"/>
                <a:cs typeface="Calibri" panose="020F0502020204030204" pitchFamily="34" charset="0"/>
              </a:rPr>
              <a:t>specifies the order, types and labels of information that describe geospatial datasets, </a:t>
            </a:r>
            <a:r>
              <a:rPr lang="en-GB" b="0" i="0" dirty="0">
                <a:effectLst/>
                <a:latin typeface="Calibri" panose="020F0502020204030204" pitchFamily="34" charset="0"/>
                <a:ea typeface="Calibri" panose="020F0502020204030204" pitchFamily="34" charset="0"/>
                <a:cs typeface="Calibri" panose="020F0502020204030204" pitchFamily="34" charset="0"/>
                <a:hlinkClick r:id="rId4"/>
              </a:rPr>
              <a:t>https://schemas.opengis.net/</a:t>
            </a:r>
            <a:endParaRPr lang="en-GB" dirty="0">
              <a:latin typeface="Calibri" panose="020F0502020204030204" pitchFamily="34" charset="0"/>
              <a:ea typeface="Calibri" panose="020F0502020204030204" pitchFamily="34" charset="0"/>
              <a:cs typeface="Calibri" panose="020F0502020204030204" pitchFamily="34" charset="0"/>
            </a:endParaRPr>
          </a:p>
          <a:p>
            <a:pPr marL="360000" lvl="2" indent="-360000">
              <a:spcBef>
                <a:spcPts val="1200"/>
              </a:spcBef>
              <a:buSzPct val="80000"/>
            </a:pPr>
            <a:r>
              <a:rPr lang="en-GB" b="1" i="0" dirty="0">
                <a:effectLst/>
                <a:latin typeface="Calibri" panose="020F0502020204030204" pitchFamily="34" charset="0"/>
                <a:ea typeface="Calibri" panose="020F0502020204030204" pitchFamily="34" charset="0"/>
                <a:cs typeface="Calibri" panose="020F0502020204030204" pitchFamily="34" charset="0"/>
              </a:rPr>
              <a:t>Glossary of terms </a:t>
            </a:r>
            <a:r>
              <a:rPr lang="en-GB" b="0" i="0" dirty="0">
                <a:effectLst/>
                <a:latin typeface="Calibri" panose="020F0502020204030204" pitchFamily="34" charset="0"/>
                <a:ea typeface="Calibri" panose="020F0502020204030204" pitchFamily="34" charset="0"/>
                <a:cs typeface="Calibri" panose="020F0502020204030204" pitchFamily="34" charset="0"/>
              </a:rPr>
              <a:t>promote the use of common terminology</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hlinkClick r:id="rId5"/>
              </a:rPr>
              <a:t>https://defs.opengis.net/vocprez/object?uri=http%3A//www.opengis.net/def/glossary</a:t>
            </a:r>
            <a:endParaRPr lang="en-GB" b="0"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440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8102A-D4AC-30C5-8126-1A66705D4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EFA38-8BA7-0C92-8969-4C490966FDBA}"/>
              </a:ext>
            </a:extLst>
          </p:cNvPr>
          <p:cNvSpPr>
            <a:spLocks noGrp="1"/>
          </p:cNvSpPr>
          <p:nvPr>
            <p:ph type="title"/>
          </p:nvPr>
        </p:nvSpPr>
        <p:spPr>
          <a:xfrm>
            <a:off x="594756" y="133595"/>
            <a:ext cx="7961243" cy="1325563"/>
          </a:xfrm>
        </p:spPr>
        <p:txBody>
          <a:bodyPr>
            <a:normAutofit/>
          </a:bodyPr>
          <a:lstStyle/>
          <a:p>
            <a:r>
              <a:rPr lang="en-GB" sz="2600" b="1" dirty="0">
                <a:latin typeface="Arial" panose="020B0604020202020204" pitchFamily="34" charset="0"/>
              </a:rPr>
              <a:t>OGC RAINBOW</a:t>
            </a:r>
            <a:endParaRPr lang="en-AU" sz="2600" b="1" dirty="0">
              <a:latin typeface="Arial" panose="020B0604020202020204" pitchFamily="34" charset="0"/>
            </a:endParaRPr>
          </a:p>
        </p:txBody>
      </p:sp>
      <p:sp>
        <p:nvSpPr>
          <p:cNvPr id="5" name="Rectangle 4">
            <a:extLst>
              <a:ext uri="{FF2B5EF4-FFF2-40B4-BE49-F238E27FC236}">
                <a16:creationId xmlns:a16="http://schemas.microsoft.com/office/drawing/2014/main" id="{9EAAEC48-BC5A-1381-EE16-C1FB0B9D9EAE}"/>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AFCFA9-D109-5B69-914C-983108A318EA}"/>
              </a:ext>
            </a:extLst>
          </p:cNvPr>
          <p:cNvSpPr/>
          <p:nvPr/>
        </p:nvSpPr>
        <p:spPr>
          <a:xfrm>
            <a:off x="133109" y="6003171"/>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oogle Shape;366;g2eee91f41c4_0_75">
            <a:extLst>
              <a:ext uri="{FF2B5EF4-FFF2-40B4-BE49-F238E27FC236}">
                <a16:creationId xmlns:a16="http://schemas.microsoft.com/office/drawing/2014/main" id="{5B1BD86F-AB54-B314-938D-2143CB6CEC8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48870" y="887897"/>
            <a:ext cx="3482563" cy="5711686"/>
          </a:xfrm>
          <a:prstGeom prst="rect">
            <a:avLst/>
          </a:prstGeom>
          <a:noFill/>
          <a:ln>
            <a:noFill/>
          </a:ln>
        </p:spPr>
      </p:pic>
      <p:sp>
        <p:nvSpPr>
          <p:cNvPr id="3" name="Content Placeholder 2">
            <a:extLst>
              <a:ext uri="{FF2B5EF4-FFF2-40B4-BE49-F238E27FC236}">
                <a16:creationId xmlns:a16="http://schemas.microsoft.com/office/drawing/2014/main" id="{B8490561-5F02-E433-1560-018D574833B2}"/>
              </a:ext>
            </a:extLst>
          </p:cNvPr>
          <p:cNvSpPr>
            <a:spLocks noGrp="1"/>
          </p:cNvSpPr>
          <p:nvPr>
            <p:ph idx="1"/>
          </p:nvPr>
        </p:nvSpPr>
        <p:spPr>
          <a:xfrm>
            <a:off x="838200" y="1604946"/>
            <a:ext cx="6821557" cy="4629408"/>
          </a:xfrm>
        </p:spPr>
        <p:txBody>
          <a:bodyPr>
            <a:noAutofit/>
          </a:bodyPr>
          <a:lstStyle/>
          <a:p>
            <a:pPr>
              <a:spcBef>
                <a:spcPts val="1200"/>
              </a:spcBef>
            </a:pPr>
            <a:r>
              <a:rPr lang="en-US" sz="2000" b="1" dirty="0">
                <a:latin typeface="Calibri" panose="020F0502020204030204" pitchFamily="34" charset="0"/>
                <a:ea typeface="Calibri" panose="020F0502020204030204" pitchFamily="34" charset="0"/>
                <a:cs typeface="Calibri" panose="020F0502020204030204" pitchFamily="34" charset="0"/>
              </a:rPr>
              <a:t>Serves</a:t>
            </a:r>
          </a:p>
          <a:p>
            <a:pPr marL="817200" lvl="3" indent="-360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A</a:t>
            </a:r>
            <a:r>
              <a:rPr lang="en-GB" sz="2000" b="0" i="0" dirty="0">
                <a:effectLst/>
                <a:latin typeface="Calibri" panose="020F0502020204030204" pitchFamily="34" charset="0"/>
                <a:ea typeface="Calibri" panose="020F0502020204030204" pitchFamily="34" charset="0"/>
                <a:cs typeface="Calibri" panose="020F0502020204030204" pitchFamily="34" charset="0"/>
              </a:rPr>
              <a:t>s a web-accessible source of information about concepts and vocabularies defined either by OGC or hosted on behalf of other communities</a:t>
            </a:r>
          </a:p>
          <a:p>
            <a:pPr>
              <a:spcBef>
                <a:spcPts val="1200"/>
              </a:spcBef>
            </a:pPr>
            <a:r>
              <a:rPr lang="en-US" sz="2000" b="1" dirty="0">
                <a:latin typeface="Calibri" panose="020F0502020204030204" pitchFamily="34" charset="0"/>
                <a:ea typeface="Calibri" panose="020F0502020204030204" pitchFamily="34" charset="0"/>
                <a:cs typeface="Calibri" panose="020F0502020204030204" pitchFamily="34" charset="0"/>
              </a:rPr>
              <a:t>Applies</a:t>
            </a:r>
          </a:p>
          <a:p>
            <a:pPr marL="817200" lvl="3" indent="-360000">
              <a:spcBef>
                <a:spcPts val="600"/>
              </a:spcBef>
              <a:buSzPct val="80000"/>
              <a:buFont typeface="Courier New" panose="02070309020205020404" pitchFamily="49" charset="0"/>
              <a:buChar char="o"/>
            </a:pPr>
            <a:r>
              <a:rPr lang="en-GB" sz="2000" b="0" i="0" dirty="0">
                <a:effectLst/>
                <a:latin typeface="Calibri" panose="020F0502020204030204" pitchFamily="34" charset="0"/>
                <a:ea typeface="Calibri" panose="020F0502020204030204" pitchFamily="34" charset="0"/>
                <a:cs typeface="Calibri" panose="020F0502020204030204" pitchFamily="34" charset="0"/>
              </a:rPr>
              <a:t>FAIR (</a:t>
            </a:r>
            <a:r>
              <a:rPr lang="en-GB" sz="2000" dirty="0">
                <a:latin typeface="Calibri" panose="020F0502020204030204" pitchFamily="34" charset="0"/>
                <a:ea typeface="Calibri" panose="020F0502020204030204" pitchFamily="34" charset="0"/>
                <a:cs typeface="Calibri" panose="020F0502020204030204" pitchFamily="34" charset="0"/>
              </a:rPr>
              <a:t>Findability, Accessibility, Interoperability, and Reusability)</a:t>
            </a:r>
            <a:r>
              <a:rPr lang="en-GB" sz="2000" b="0" i="0" dirty="0">
                <a:effectLst/>
                <a:latin typeface="Calibri" panose="020F0502020204030204" pitchFamily="34" charset="0"/>
                <a:ea typeface="Calibri" panose="020F0502020204030204" pitchFamily="34" charset="0"/>
                <a:cs typeface="Calibri" panose="020F0502020204030204" pitchFamily="34" charset="0"/>
              </a:rPr>
              <a:t> principles</a:t>
            </a:r>
            <a:r>
              <a:rPr lang="en-GB" sz="2000" dirty="0">
                <a:latin typeface="Calibri" panose="020F0502020204030204" pitchFamily="34" charset="0"/>
                <a:ea typeface="Calibri" panose="020F0502020204030204" pitchFamily="34" charset="0"/>
                <a:cs typeface="Calibri" panose="020F0502020204030204" pitchFamily="34" charset="0"/>
              </a:rPr>
              <a:t> through a structured way of accessing and using geospatial data effectively</a:t>
            </a:r>
          </a:p>
          <a:p>
            <a:pPr>
              <a:spcBef>
                <a:spcPts val="1200"/>
              </a:spcBef>
            </a:pPr>
            <a:r>
              <a:rPr lang="en-US" sz="2000" b="1" dirty="0">
                <a:latin typeface="Calibri" panose="020F0502020204030204" pitchFamily="34" charset="0"/>
                <a:ea typeface="Calibri" panose="020F0502020204030204" pitchFamily="34" charset="0"/>
                <a:cs typeface="Calibri" panose="020F0502020204030204" pitchFamily="34" charset="0"/>
              </a:rPr>
              <a:t>Provides</a:t>
            </a:r>
          </a:p>
          <a:p>
            <a:pPr marL="817200" lvl="3" indent="-360000">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Links between OGC and related domains</a:t>
            </a:r>
          </a:p>
          <a:p>
            <a:pPr marL="817200" lvl="3" indent="-360000">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Hosting for key resources from liaisons</a:t>
            </a:r>
          </a:p>
        </p:txBody>
      </p:sp>
    </p:spTree>
    <p:extLst>
      <p:ext uri="{BB962C8B-B14F-4D97-AF65-F5344CB8AC3E}">
        <p14:creationId xmlns:p14="http://schemas.microsoft.com/office/powerpoint/2010/main" val="615393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AAEA-079D-7EA0-0A0C-3598D8E81E2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B1D25A85-7B90-9B10-EA13-80286BD4B8B2}"/>
              </a:ext>
            </a:extLst>
          </p:cNvPr>
          <p:cNvSpPr>
            <a:spLocks noGrp="1"/>
          </p:cNvSpPr>
          <p:nvPr>
            <p:ph type="ftr" sz="quarter" idx="11"/>
          </p:nvPr>
        </p:nvSpPr>
        <p:spPr/>
        <p:txBody>
          <a:bodyPr/>
          <a:lstStyle/>
          <a:p>
            <a:fld id="{47DF31F5-2E7D-4A97-961F-21FABE93410E}" type="slidenum">
              <a:rPr lang="de-DE" sz="1000" smtClean="0"/>
              <a:t>33</a:t>
            </a:fld>
            <a:endParaRPr lang="de-DE" sz="1000"/>
          </a:p>
        </p:txBody>
      </p:sp>
      <p:sp>
        <p:nvSpPr>
          <p:cNvPr id="2" name="Title 1">
            <a:extLst>
              <a:ext uri="{FF2B5EF4-FFF2-40B4-BE49-F238E27FC236}">
                <a16:creationId xmlns:a16="http://schemas.microsoft.com/office/drawing/2014/main" id="{5F0FE04C-4255-D487-F016-4A2C8755D9CF}"/>
              </a:ext>
            </a:extLst>
          </p:cNvPr>
          <p:cNvSpPr>
            <a:spLocks noGrp="1"/>
          </p:cNvSpPr>
          <p:nvPr>
            <p:ph type="title"/>
          </p:nvPr>
        </p:nvSpPr>
        <p:spPr>
          <a:xfrm>
            <a:off x="600694" y="61499"/>
            <a:ext cx="7961243" cy="1325563"/>
          </a:xfrm>
        </p:spPr>
        <p:txBody>
          <a:bodyPr>
            <a:normAutofit/>
          </a:bodyPr>
          <a:lstStyle/>
          <a:p>
            <a:r>
              <a:rPr lang="en-GB" sz="2600" b="1" dirty="0">
                <a:latin typeface="Arial" panose="020B0604020202020204" pitchFamily="34" charset="0"/>
              </a:rPr>
              <a:t>Why OGC RAINBOW?</a:t>
            </a:r>
            <a:endParaRPr lang="en-AU" sz="2600" b="1" dirty="0">
              <a:latin typeface="Arial" panose="020B0604020202020204" pitchFamily="34" charset="0"/>
            </a:endParaRPr>
          </a:p>
        </p:txBody>
      </p:sp>
      <p:sp>
        <p:nvSpPr>
          <p:cNvPr id="5" name="Rectangle 4">
            <a:extLst>
              <a:ext uri="{FF2B5EF4-FFF2-40B4-BE49-F238E27FC236}">
                <a16:creationId xmlns:a16="http://schemas.microsoft.com/office/drawing/2014/main" id="{A04A0AE2-79A7-877A-790D-87675CB619DA}"/>
              </a:ext>
            </a:extLst>
          </p:cNvPr>
          <p:cNvSpPr/>
          <p:nvPr/>
        </p:nvSpPr>
        <p:spPr>
          <a:xfrm>
            <a:off x="8952431"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6020115-907C-E0C3-EE24-17B597CE3C91}"/>
              </a:ext>
            </a:extLst>
          </p:cNvPr>
          <p:cNvSpPr/>
          <p:nvPr/>
        </p:nvSpPr>
        <p:spPr>
          <a:xfrm>
            <a:off x="133109" y="6003171"/>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21AC90B-E0A4-65CF-5D39-23FFBBBC2C99}"/>
              </a:ext>
            </a:extLst>
          </p:cNvPr>
          <p:cNvSpPr>
            <a:spLocks noGrp="1"/>
          </p:cNvSpPr>
          <p:nvPr>
            <p:ph idx="1"/>
          </p:nvPr>
        </p:nvSpPr>
        <p:spPr>
          <a:xfrm>
            <a:off x="838200" y="1246581"/>
            <a:ext cx="5489286" cy="2486374"/>
          </a:xfrm>
          <a:custGeom>
            <a:avLst/>
            <a:gdLst>
              <a:gd name="connsiteX0" fmla="*/ 0 w 5489286"/>
              <a:gd name="connsiteY0" fmla="*/ 0 h 2486374"/>
              <a:gd name="connsiteX1" fmla="*/ 741054 w 5489286"/>
              <a:gd name="connsiteY1" fmla="*/ 0 h 2486374"/>
              <a:gd name="connsiteX2" fmla="*/ 1372322 w 5489286"/>
              <a:gd name="connsiteY2" fmla="*/ 0 h 2486374"/>
              <a:gd name="connsiteX3" fmla="*/ 1948697 w 5489286"/>
              <a:gd name="connsiteY3" fmla="*/ 0 h 2486374"/>
              <a:gd name="connsiteX4" fmla="*/ 2744643 w 5489286"/>
              <a:gd name="connsiteY4" fmla="*/ 0 h 2486374"/>
              <a:gd name="connsiteX5" fmla="*/ 3485697 w 5489286"/>
              <a:gd name="connsiteY5" fmla="*/ 0 h 2486374"/>
              <a:gd name="connsiteX6" fmla="*/ 4116965 w 5489286"/>
              <a:gd name="connsiteY6" fmla="*/ 0 h 2486374"/>
              <a:gd name="connsiteX7" fmla="*/ 4748232 w 5489286"/>
              <a:gd name="connsiteY7" fmla="*/ 0 h 2486374"/>
              <a:gd name="connsiteX8" fmla="*/ 5489286 w 5489286"/>
              <a:gd name="connsiteY8" fmla="*/ 0 h 2486374"/>
              <a:gd name="connsiteX9" fmla="*/ 5489286 w 5489286"/>
              <a:gd name="connsiteY9" fmla="*/ 596730 h 2486374"/>
              <a:gd name="connsiteX10" fmla="*/ 5489286 w 5489286"/>
              <a:gd name="connsiteY10" fmla="*/ 1168596 h 2486374"/>
              <a:gd name="connsiteX11" fmla="*/ 5489286 w 5489286"/>
              <a:gd name="connsiteY11" fmla="*/ 1740462 h 2486374"/>
              <a:gd name="connsiteX12" fmla="*/ 5489286 w 5489286"/>
              <a:gd name="connsiteY12" fmla="*/ 2486374 h 2486374"/>
              <a:gd name="connsiteX13" fmla="*/ 4858018 w 5489286"/>
              <a:gd name="connsiteY13" fmla="*/ 2486374 h 2486374"/>
              <a:gd name="connsiteX14" fmla="*/ 4116965 w 5489286"/>
              <a:gd name="connsiteY14" fmla="*/ 2486374 h 2486374"/>
              <a:gd name="connsiteX15" fmla="*/ 3540589 w 5489286"/>
              <a:gd name="connsiteY15" fmla="*/ 2486374 h 2486374"/>
              <a:gd name="connsiteX16" fmla="*/ 3019107 w 5489286"/>
              <a:gd name="connsiteY16" fmla="*/ 2486374 h 2486374"/>
              <a:gd name="connsiteX17" fmla="*/ 2223161 w 5489286"/>
              <a:gd name="connsiteY17" fmla="*/ 2486374 h 2486374"/>
              <a:gd name="connsiteX18" fmla="*/ 1427214 w 5489286"/>
              <a:gd name="connsiteY18" fmla="*/ 2486374 h 2486374"/>
              <a:gd name="connsiteX19" fmla="*/ 741054 w 5489286"/>
              <a:gd name="connsiteY19" fmla="*/ 2486374 h 2486374"/>
              <a:gd name="connsiteX20" fmla="*/ 0 w 5489286"/>
              <a:gd name="connsiteY20" fmla="*/ 2486374 h 2486374"/>
              <a:gd name="connsiteX21" fmla="*/ 0 w 5489286"/>
              <a:gd name="connsiteY21" fmla="*/ 1815053 h 2486374"/>
              <a:gd name="connsiteX22" fmla="*/ 0 w 5489286"/>
              <a:gd name="connsiteY22" fmla="*/ 1193460 h 2486374"/>
              <a:gd name="connsiteX23" fmla="*/ 0 w 5489286"/>
              <a:gd name="connsiteY23" fmla="*/ 596730 h 2486374"/>
              <a:gd name="connsiteX24" fmla="*/ 0 w 5489286"/>
              <a:gd name="connsiteY24" fmla="*/ 0 h 248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9286" h="2486374" fill="none" extrusionOk="0">
                <a:moveTo>
                  <a:pt x="0" y="0"/>
                </a:moveTo>
                <a:cubicBezTo>
                  <a:pt x="266624" y="23255"/>
                  <a:pt x="537687" y="22274"/>
                  <a:pt x="741054" y="0"/>
                </a:cubicBezTo>
                <a:cubicBezTo>
                  <a:pt x="944421" y="-22274"/>
                  <a:pt x="1162061" y="-12881"/>
                  <a:pt x="1372322" y="0"/>
                </a:cubicBezTo>
                <a:cubicBezTo>
                  <a:pt x="1582583" y="12881"/>
                  <a:pt x="1708037" y="-19984"/>
                  <a:pt x="1948697" y="0"/>
                </a:cubicBezTo>
                <a:cubicBezTo>
                  <a:pt x="2189357" y="19984"/>
                  <a:pt x="2569090" y="20254"/>
                  <a:pt x="2744643" y="0"/>
                </a:cubicBezTo>
                <a:cubicBezTo>
                  <a:pt x="2920196" y="-20254"/>
                  <a:pt x="3210168" y="2245"/>
                  <a:pt x="3485697" y="0"/>
                </a:cubicBezTo>
                <a:cubicBezTo>
                  <a:pt x="3761226" y="-2245"/>
                  <a:pt x="3869088" y="-3931"/>
                  <a:pt x="4116965" y="0"/>
                </a:cubicBezTo>
                <a:cubicBezTo>
                  <a:pt x="4364842" y="3931"/>
                  <a:pt x="4599337" y="15636"/>
                  <a:pt x="4748232" y="0"/>
                </a:cubicBezTo>
                <a:cubicBezTo>
                  <a:pt x="4897127" y="-15636"/>
                  <a:pt x="5120543" y="36077"/>
                  <a:pt x="5489286" y="0"/>
                </a:cubicBezTo>
                <a:cubicBezTo>
                  <a:pt x="5493567" y="173619"/>
                  <a:pt x="5509819" y="431630"/>
                  <a:pt x="5489286" y="596730"/>
                </a:cubicBezTo>
                <a:cubicBezTo>
                  <a:pt x="5468754" y="761830"/>
                  <a:pt x="5496325" y="903990"/>
                  <a:pt x="5489286" y="1168596"/>
                </a:cubicBezTo>
                <a:cubicBezTo>
                  <a:pt x="5482247" y="1433202"/>
                  <a:pt x="5474205" y="1620287"/>
                  <a:pt x="5489286" y="1740462"/>
                </a:cubicBezTo>
                <a:cubicBezTo>
                  <a:pt x="5504367" y="1860637"/>
                  <a:pt x="5461237" y="2232959"/>
                  <a:pt x="5489286" y="2486374"/>
                </a:cubicBezTo>
                <a:cubicBezTo>
                  <a:pt x="5321359" y="2461087"/>
                  <a:pt x="5018283" y="2493935"/>
                  <a:pt x="4858018" y="2486374"/>
                </a:cubicBezTo>
                <a:cubicBezTo>
                  <a:pt x="4697753" y="2478813"/>
                  <a:pt x="4396214" y="2491901"/>
                  <a:pt x="4116965" y="2486374"/>
                </a:cubicBezTo>
                <a:cubicBezTo>
                  <a:pt x="3837716" y="2480847"/>
                  <a:pt x="3791721" y="2478811"/>
                  <a:pt x="3540589" y="2486374"/>
                </a:cubicBezTo>
                <a:cubicBezTo>
                  <a:pt x="3289457" y="2493937"/>
                  <a:pt x="3264477" y="2486635"/>
                  <a:pt x="3019107" y="2486374"/>
                </a:cubicBezTo>
                <a:cubicBezTo>
                  <a:pt x="2773737" y="2486113"/>
                  <a:pt x="2549986" y="2464240"/>
                  <a:pt x="2223161" y="2486374"/>
                </a:cubicBezTo>
                <a:cubicBezTo>
                  <a:pt x="1896336" y="2508508"/>
                  <a:pt x="1783086" y="2517663"/>
                  <a:pt x="1427214" y="2486374"/>
                </a:cubicBezTo>
                <a:cubicBezTo>
                  <a:pt x="1071342" y="2455085"/>
                  <a:pt x="881331" y="2467089"/>
                  <a:pt x="741054" y="2486374"/>
                </a:cubicBezTo>
                <a:cubicBezTo>
                  <a:pt x="600777" y="2505659"/>
                  <a:pt x="215757" y="2455351"/>
                  <a:pt x="0" y="2486374"/>
                </a:cubicBezTo>
                <a:cubicBezTo>
                  <a:pt x="24845" y="2170855"/>
                  <a:pt x="-17044" y="2027104"/>
                  <a:pt x="0" y="1815053"/>
                </a:cubicBezTo>
                <a:cubicBezTo>
                  <a:pt x="17044" y="1603002"/>
                  <a:pt x="15029" y="1361120"/>
                  <a:pt x="0" y="1193460"/>
                </a:cubicBezTo>
                <a:cubicBezTo>
                  <a:pt x="-15029" y="1025800"/>
                  <a:pt x="18474" y="764941"/>
                  <a:pt x="0" y="596730"/>
                </a:cubicBezTo>
                <a:cubicBezTo>
                  <a:pt x="-18474" y="428519"/>
                  <a:pt x="-13379" y="292808"/>
                  <a:pt x="0" y="0"/>
                </a:cubicBezTo>
                <a:close/>
              </a:path>
              <a:path w="5489286" h="2486374" stroke="0" extrusionOk="0">
                <a:moveTo>
                  <a:pt x="0" y="0"/>
                </a:moveTo>
                <a:cubicBezTo>
                  <a:pt x="200573" y="-17630"/>
                  <a:pt x="346679" y="5714"/>
                  <a:pt x="576375" y="0"/>
                </a:cubicBezTo>
                <a:cubicBezTo>
                  <a:pt x="806072" y="-5714"/>
                  <a:pt x="1110981" y="-21127"/>
                  <a:pt x="1372322" y="0"/>
                </a:cubicBezTo>
                <a:cubicBezTo>
                  <a:pt x="1633663" y="21127"/>
                  <a:pt x="1857135" y="12370"/>
                  <a:pt x="2058482" y="0"/>
                </a:cubicBezTo>
                <a:cubicBezTo>
                  <a:pt x="2259829" y="-12370"/>
                  <a:pt x="2632848" y="26293"/>
                  <a:pt x="2799536" y="0"/>
                </a:cubicBezTo>
                <a:cubicBezTo>
                  <a:pt x="2966224" y="-26293"/>
                  <a:pt x="3175153" y="-742"/>
                  <a:pt x="3540589" y="0"/>
                </a:cubicBezTo>
                <a:cubicBezTo>
                  <a:pt x="3906025" y="742"/>
                  <a:pt x="3814357" y="-6642"/>
                  <a:pt x="4062072" y="0"/>
                </a:cubicBezTo>
                <a:cubicBezTo>
                  <a:pt x="4309787" y="6642"/>
                  <a:pt x="4470986" y="-7581"/>
                  <a:pt x="4693340" y="0"/>
                </a:cubicBezTo>
                <a:cubicBezTo>
                  <a:pt x="4915694" y="7581"/>
                  <a:pt x="5264311" y="-13976"/>
                  <a:pt x="5489286" y="0"/>
                </a:cubicBezTo>
                <a:cubicBezTo>
                  <a:pt x="5475844" y="186003"/>
                  <a:pt x="5493476" y="477324"/>
                  <a:pt x="5489286" y="671321"/>
                </a:cubicBezTo>
                <a:cubicBezTo>
                  <a:pt x="5485096" y="865318"/>
                  <a:pt x="5492405" y="1013594"/>
                  <a:pt x="5489286" y="1218323"/>
                </a:cubicBezTo>
                <a:cubicBezTo>
                  <a:pt x="5486167" y="1423052"/>
                  <a:pt x="5481812" y="1652475"/>
                  <a:pt x="5489286" y="1815053"/>
                </a:cubicBezTo>
                <a:cubicBezTo>
                  <a:pt x="5496761" y="1977631"/>
                  <a:pt x="5457120" y="2284083"/>
                  <a:pt x="5489286" y="2486374"/>
                </a:cubicBezTo>
                <a:cubicBezTo>
                  <a:pt x="5367811" y="2483659"/>
                  <a:pt x="5204703" y="2495683"/>
                  <a:pt x="4967804" y="2486374"/>
                </a:cubicBezTo>
                <a:cubicBezTo>
                  <a:pt x="4730905" y="2477065"/>
                  <a:pt x="4424322" y="2519969"/>
                  <a:pt x="4281643" y="2486374"/>
                </a:cubicBezTo>
                <a:cubicBezTo>
                  <a:pt x="4138964" y="2452779"/>
                  <a:pt x="3941937" y="2467746"/>
                  <a:pt x="3705268" y="2486374"/>
                </a:cubicBezTo>
                <a:cubicBezTo>
                  <a:pt x="3468599" y="2505002"/>
                  <a:pt x="3415361" y="2473175"/>
                  <a:pt x="3183786" y="2486374"/>
                </a:cubicBezTo>
                <a:cubicBezTo>
                  <a:pt x="2952211" y="2499573"/>
                  <a:pt x="2704089" y="2525667"/>
                  <a:pt x="2387839" y="2486374"/>
                </a:cubicBezTo>
                <a:cubicBezTo>
                  <a:pt x="2071589" y="2447081"/>
                  <a:pt x="2008038" y="2459877"/>
                  <a:pt x="1811464" y="2486374"/>
                </a:cubicBezTo>
                <a:cubicBezTo>
                  <a:pt x="1614890" y="2512871"/>
                  <a:pt x="1547701" y="2509301"/>
                  <a:pt x="1289982" y="2486374"/>
                </a:cubicBezTo>
                <a:cubicBezTo>
                  <a:pt x="1032263" y="2463447"/>
                  <a:pt x="795629" y="2476435"/>
                  <a:pt x="658714" y="2486374"/>
                </a:cubicBezTo>
                <a:cubicBezTo>
                  <a:pt x="521799" y="2496313"/>
                  <a:pt x="144349" y="2470652"/>
                  <a:pt x="0" y="2486374"/>
                </a:cubicBezTo>
                <a:cubicBezTo>
                  <a:pt x="-25795" y="2225404"/>
                  <a:pt x="-20141" y="2107648"/>
                  <a:pt x="0" y="1914508"/>
                </a:cubicBezTo>
                <a:cubicBezTo>
                  <a:pt x="20141" y="1721368"/>
                  <a:pt x="-26243" y="1489235"/>
                  <a:pt x="0" y="1317778"/>
                </a:cubicBezTo>
                <a:cubicBezTo>
                  <a:pt x="26243" y="1146321"/>
                  <a:pt x="-11215" y="1011033"/>
                  <a:pt x="0" y="745912"/>
                </a:cubicBezTo>
                <a:cubicBezTo>
                  <a:pt x="11215" y="480791"/>
                  <a:pt x="4643" y="165721"/>
                  <a:pt x="0" y="0"/>
                </a:cubicBezTo>
                <a:close/>
              </a:path>
            </a:pathLst>
          </a:custGeom>
          <a:ln w="9525">
            <a:noFill/>
            <a:extLst>
              <a:ext uri="{C807C97D-BFC1-408E-A445-0C87EB9F89A2}">
                <ask:lineSketchStyleProps xmlns:ask="http://schemas.microsoft.com/office/drawing/2018/sketchyshapes" sd="2807287845">
                  <ask:type>
                    <ask:lineSketchFreehand/>
                  </ask:type>
                </ask:lineSketchStyleProps>
              </a:ext>
            </a:extLst>
          </a:ln>
        </p:spPr>
        <p:txBody>
          <a:bodyPr>
            <a:noAutofit/>
          </a:bodyPr>
          <a:lstStyle/>
          <a:p>
            <a:pPr>
              <a:spcBef>
                <a:spcPts val="1200"/>
              </a:spcBef>
            </a:pPr>
            <a:r>
              <a:rPr lang="en-US" sz="1700" b="1" dirty="0">
                <a:latin typeface="Calibri" panose="020F0502020204030204" pitchFamily="34" charset="0"/>
                <a:ea typeface="Calibri" panose="020F0502020204030204" pitchFamily="34" charset="0"/>
                <a:cs typeface="Calibri" panose="020F0502020204030204" pitchFamily="34" charset="0"/>
              </a:rPr>
              <a:t>“Normalizes” access to many types of resources</a:t>
            </a:r>
          </a:p>
          <a:p>
            <a:pPr marL="817200" lvl="3" indent="-360000">
              <a:spcBef>
                <a:spcPts val="600"/>
              </a:spcBef>
              <a:buSzPct val="80000"/>
              <a:buFont typeface="Courier New" panose="02070309020205020404" pitchFamily="49" charset="0"/>
              <a:buChar char="o"/>
            </a:pPr>
            <a:r>
              <a:rPr lang="en-GB" sz="1700" dirty="0">
                <a:latin typeface="Calibri" panose="020F0502020204030204" pitchFamily="34" charset="0"/>
                <a:ea typeface="Calibri" panose="020F0502020204030204" pitchFamily="34" charset="0"/>
                <a:cs typeface="Calibri" panose="020F0502020204030204" pitchFamily="34" charset="0"/>
              </a:rPr>
              <a:t>A</a:t>
            </a:r>
            <a:r>
              <a:rPr lang="en-GB" sz="1700" b="0" i="0" dirty="0">
                <a:effectLst/>
                <a:latin typeface="Calibri" panose="020F0502020204030204" pitchFamily="34" charset="0"/>
                <a:ea typeface="Calibri" panose="020F0502020204030204" pitchFamily="34" charset="0"/>
                <a:cs typeface="Calibri" panose="020F0502020204030204" pitchFamily="34" charset="0"/>
              </a:rPr>
              <a:t>s a web-accessible source of information about concepts</a:t>
            </a:r>
            <a:endParaRPr lang="en-US" sz="1700" dirty="0">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n-US" sz="1700" b="1" dirty="0">
                <a:latin typeface="Calibri" panose="020F0502020204030204" pitchFamily="34" charset="0"/>
                <a:ea typeface="Calibri" panose="020F0502020204030204" pitchFamily="34" charset="0"/>
                <a:cs typeface="Calibri" panose="020F0502020204030204" pitchFamily="34" charset="0"/>
              </a:rPr>
              <a:t>Supports better design</a:t>
            </a:r>
          </a:p>
          <a:p>
            <a:pPr marL="817200" lvl="3" indent="-360000">
              <a:spcBef>
                <a:spcPts val="600"/>
              </a:spcBef>
              <a:buSzPct val="80000"/>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Calibri" panose="020F0502020204030204" pitchFamily="34" charset="0"/>
              </a:rPr>
              <a:t>Convergence</a:t>
            </a:r>
          </a:p>
          <a:p>
            <a:pPr marL="817200" lvl="3" indent="-360000">
              <a:spcBef>
                <a:spcPts val="600"/>
              </a:spcBef>
              <a:buSzPct val="80000"/>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Calibri" panose="020F0502020204030204" pitchFamily="34" charset="0"/>
              </a:rPr>
              <a:t>Transparency of dependencies</a:t>
            </a:r>
          </a:p>
          <a:p>
            <a:pPr marL="817200" lvl="3" indent="-360000">
              <a:spcBef>
                <a:spcPts val="600"/>
              </a:spcBef>
              <a:buSzPct val="80000"/>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Calibri" panose="020F0502020204030204" pitchFamily="34" charset="0"/>
              </a:rPr>
              <a:t>Consistency</a:t>
            </a:r>
          </a:p>
        </p:txBody>
      </p:sp>
      <p:sp>
        <p:nvSpPr>
          <p:cNvPr id="11" name="Content Placeholder 2">
            <a:extLst>
              <a:ext uri="{FF2B5EF4-FFF2-40B4-BE49-F238E27FC236}">
                <a16:creationId xmlns:a16="http://schemas.microsoft.com/office/drawing/2014/main" id="{62A492D6-F63B-FFF3-3C7D-6F725574F95C}"/>
              </a:ext>
            </a:extLst>
          </p:cNvPr>
          <p:cNvSpPr txBox="1">
            <a:spLocks/>
          </p:cNvSpPr>
          <p:nvPr/>
        </p:nvSpPr>
        <p:spPr>
          <a:xfrm>
            <a:off x="7448635" y="1243633"/>
            <a:ext cx="4505739" cy="1774443"/>
          </a:xfrm>
          <a:custGeom>
            <a:avLst/>
            <a:gdLst>
              <a:gd name="connsiteX0" fmla="*/ 0 w 4505739"/>
              <a:gd name="connsiteY0" fmla="*/ 0 h 1774443"/>
              <a:gd name="connsiteX1" fmla="*/ 643677 w 4505739"/>
              <a:gd name="connsiteY1" fmla="*/ 0 h 1774443"/>
              <a:gd name="connsiteX2" fmla="*/ 1287354 w 4505739"/>
              <a:gd name="connsiteY2" fmla="*/ 0 h 1774443"/>
              <a:gd name="connsiteX3" fmla="*/ 1795859 w 4505739"/>
              <a:gd name="connsiteY3" fmla="*/ 0 h 1774443"/>
              <a:gd name="connsiteX4" fmla="*/ 2394478 w 4505739"/>
              <a:gd name="connsiteY4" fmla="*/ 0 h 1774443"/>
              <a:gd name="connsiteX5" fmla="*/ 2902983 w 4505739"/>
              <a:gd name="connsiteY5" fmla="*/ 0 h 1774443"/>
              <a:gd name="connsiteX6" fmla="*/ 3546660 w 4505739"/>
              <a:gd name="connsiteY6" fmla="*/ 0 h 1774443"/>
              <a:gd name="connsiteX7" fmla="*/ 4505739 w 4505739"/>
              <a:gd name="connsiteY7" fmla="*/ 0 h 1774443"/>
              <a:gd name="connsiteX8" fmla="*/ 4505739 w 4505739"/>
              <a:gd name="connsiteY8" fmla="*/ 555992 h 1774443"/>
              <a:gd name="connsiteX9" fmla="*/ 4505739 w 4505739"/>
              <a:gd name="connsiteY9" fmla="*/ 1111984 h 1774443"/>
              <a:gd name="connsiteX10" fmla="*/ 4505739 w 4505739"/>
              <a:gd name="connsiteY10" fmla="*/ 1774443 h 1774443"/>
              <a:gd name="connsiteX11" fmla="*/ 3952177 w 4505739"/>
              <a:gd name="connsiteY11" fmla="*/ 1774443 h 1774443"/>
              <a:gd name="connsiteX12" fmla="*/ 3218385 w 4505739"/>
              <a:gd name="connsiteY12" fmla="*/ 1774443 h 1774443"/>
              <a:gd name="connsiteX13" fmla="*/ 2574708 w 4505739"/>
              <a:gd name="connsiteY13" fmla="*/ 1774443 h 1774443"/>
              <a:gd name="connsiteX14" fmla="*/ 1885974 w 4505739"/>
              <a:gd name="connsiteY14" fmla="*/ 1774443 h 1774443"/>
              <a:gd name="connsiteX15" fmla="*/ 1197239 w 4505739"/>
              <a:gd name="connsiteY15" fmla="*/ 1774443 h 1774443"/>
              <a:gd name="connsiteX16" fmla="*/ 688734 w 4505739"/>
              <a:gd name="connsiteY16" fmla="*/ 1774443 h 1774443"/>
              <a:gd name="connsiteX17" fmla="*/ 0 w 4505739"/>
              <a:gd name="connsiteY17" fmla="*/ 1774443 h 1774443"/>
              <a:gd name="connsiteX18" fmla="*/ 0 w 4505739"/>
              <a:gd name="connsiteY18" fmla="*/ 1236195 h 1774443"/>
              <a:gd name="connsiteX19" fmla="*/ 0 w 4505739"/>
              <a:gd name="connsiteY19" fmla="*/ 626970 h 1774443"/>
              <a:gd name="connsiteX20" fmla="*/ 0 w 4505739"/>
              <a:gd name="connsiteY20" fmla="*/ 0 h 177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5739" h="1774443" fill="none" extrusionOk="0">
                <a:moveTo>
                  <a:pt x="0" y="0"/>
                </a:moveTo>
                <a:cubicBezTo>
                  <a:pt x="174223" y="16316"/>
                  <a:pt x="508549" y="-28043"/>
                  <a:pt x="643677" y="0"/>
                </a:cubicBezTo>
                <a:cubicBezTo>
                  <a:pt x="778805" y="28043"/>
                  <a:pt x="1097251" y="32003"/>
                  <a:pt x="1287354" y="0"/>
                </a:cubicBezTo>
                <a:cubicBezTo>
                  <a:pt x="1477457" y="-32003"/>
                  <a:pt x="1643518" y="7628"/>
                  <a:pt x="1795859" y="0"/>
                </a:cubicBezTo>
                <a:cubicBezTo>
                  <a:pt x="1948200" y="-7628"/>
                  <a:pt x="2182457" y="-12786"/>
                  <a:pt x="2394478" y="0"/>
                </a:cubicBezTo>
                <a:cubicBezTo>
                  <a:pt x="2606499" y="12786"/>
                  <a:pt x="2697170" y="1306"/>
                  <a:pt x="2902983" y="0"/>
                </a:cubicBezTo>
                <a:cubicBezTo>
                  <a:pt x="3108797" y="-1306"/>
                  <a:pt x="3403805" y="15785"/>
                  <a:pt x="3546660" y="0"/>
                </a:cubicBezTo>
                <a:cubicBezTo>
                  <a:pt x="3689515" y="-15785"/>
                  <a:pt x="4229126" y="-39833"/>
                  <a:pt x="4505739" y="0"/>
                </a:cubicBezTo>
                <a:cubicBezTo>
                  <a:pt x="4518823" y="272996"/>
                  <a:pt x="4482335" y="350557"/>
                  <a:pt x="4505739" y="555992"/>
                </a:cubicBezTo>
                <a:cubicBezTo>
                  <a:pt x="4529143" y="761427"/>
                  <a:pt x="4497947" y="869801"/>
                  <a:pt x="4505739" y="1111984"/>
                </a:cubicBezTo>
                <a:cubicBezTo>
                  <a:pt x="4513531" y="1354167"/>
                  <a:pt x="4495646" y="1603819"/>
                  <a:pt x="4505739" y="1774443"/>
                </a:cubicBezTo>
                <a:cubicBezTo>
                  <a:pt x="4317701" y="1791723"/>
                  <a:pt x="4224676" y="1748835"/>
                  <a:pt x="3952177" y="1774443"/>
                </a:cubicBezTo>
                <a:cubicBezTo>
                  <a:pt x="3679678" y="1800051"/>
                  <a:pt x="3581934" y="1810225"/>
                  <a:pt x="3218385" y="1774443"/>
                </a:cubicBezTo>
                <a:cubicBezTo>
                  <a:pt x="2854836" y="1738661"/>
                  <a:pt x="2772497" y="1747718"/>
                  <a:pt x="2574708" y="1774443"/>
                </a:cubicBezTo>
                <a:cubicBezTo>
                  <a:pt x="2376919" y="1801168"/>
                  <a:pt x="2110540" y="1752919"/>
                  <a:pt x="1885974" y="1774443"/>
                </a:cubicBezTo>
                <a:cubicBezTo>
                  <a:pt x="1661408" y="1795967"/>
                  <a:pt x="1406501" y="1765833"/>
                  <a:pt x="1197239" y="1774443"/>
                </a:cubicBezTo>
                <a:cubicBezTo>
                  <a:pt x="987978" y="1783053"/>
                  <a:pt x="892927" y="1782445"/>
                  <a:pt x="688734" y="1774443"/>
                </a:cubicBezTo>
                <a:cubicBezTo>
                  <a:pt x="484542" y="1766441"/>
                  <a:pt x="140467" y="1775229"/>
                  <a:pt x="0" y="1774443"/>
                </a:cubicBezTo>
                <a:cubicBezTo>
                  <a:pt x="-3819" y="1649391"/>
                  <a:pt x="-20255" y="1481562"/>
                  <a:pt x="0" y="1236195"/>
                </a:cubicBezTo>
                <a:cubicBezTo>
                  <a:pt x="20255" y="990828"/>
                  <a:pt x="24462" y="915168"/>
                  <a:pt x="0" y="626970"/>
                </a:cubicBezTo>
                <a:cubicBezTo>
                  <a:pt x="-24462" y="338772"/>
                  <a:pt x="-25848" y="275671"/>
                  <a:pt x="0" y="0"/>
                </a:cubicBezTo>
                <a:close/>
              </a:path>
              <a:path w="4505739" h="1774443" stroke="0" extrusionOk="0">
                <a:moveTo>
                  <a:pt x="0" y="0"/>
                </a:moveTo>
                <a:cubicBezTo>
                  <a:pt x="232929" y="-26890"/>
                  <a:pt x="304105" y="-7042"/>
                  <a:pt x="553562" y="0"/>
                </a:cubicBezTo>
                <a:cubicBezTo>
                  <a:pt x="803019" y="7042"/>
                  <a:pt x="960115" y="-27321"/>
                  <a:pt x="1287354" y="0"/>
                </a:cubicBezTo>
                <a:cubicBezTo>
                  <a:pt x="1614593" y="27321"/>
                  <a:pt x="1728964" y="-23042"/>
                  <a:pt x="1931031" y="0"/>
                </a:cubicBezTo>
                <a:cubicBezTo>
                  <a:pt x="2133098" y="23042"/>
                  <a:pt x="2478152" y="21232"/>
                  <a:pt x="2619765" y="0"/>
                </a:cubicBezTo>
                <a:cubicBezTo>
                  <a:pt x="2761378" y="-21232"/>
                  <a:pt x="3075393" y="20753"/>
                  <a:pt x="3308500" y="0"/>
                </a:cubicBezTo>
                <a:cubicBezTo>
                  <a:pt x="3541607" y="-20753"/>
                  <a:pt x="3670287" y="-16881"/>
                  <a:pt x="3817005" y="0"/>
                </a:cubicBezTo>
                <a:cubicBezTo>
                  <a:pt x="3963724" y="16881"/>
                  <a:pt x="4230476" y="-32914"/>
                  <a:pt x="4505739" y="0"/>
                </a:cubicBezTo>
                <a:cubicBezTo>
                  <a:pt x="4519917" y="260548"/>
                  <a:pt x="4512194" y="320655"/>
                  <a:pt x="4505739" y="538248"/>
                </a:cubicBezTo>
                <a:cubicBezTo>
                  <a:pt x="4499284" y="755841"/>
                  <a:pt x="4504740" y="829006"/>
                  <a:pt x="4505739" y="1094240"/>
                </a:cubicBezTo>
                <a:cubicBezTo>
                  <a:pt x="4506738" y="1359474"/>
                  <a:pt x="4505331" y="1503935"/>
                  <a:pt x="4505739" y="1774443"/>
                </a:cubicBezTo>
                <a:cubicBezTo>
                  <a:pt x="4277772" y="1773288"/>
                  <a:pt x="4117655" y="1796454"/>
                  <a:pt x="3907119" y="1774443"/>
                </a:cubicBezTo>
                <a:cubicBezTo>
                  <a:pt x="3696583" y="1752432"/>
                  <a:pt x="3591554" y="1747109"/>
                  <a:pt x="3353557" y="1774443"/>
                </a:cubicBezTo>
                <a:cubicBezTo>
                  <a:pt x="3115560" y="1801777"/>
                  <a:pt x="2979683" y="1795108"/>
                  <a:pt x="2619765" y="1774443"/>
                </a:cubicBezTo>
                <a:cubicBezTo>
                  <a:pt x="2259847" y="1753778"/>
                  <a:pt x="2156411" y="1792074"/>
                  <a:pt x="1976088" y="1774443"/>
                </a:cubicBezTo>
                <a:cubicBezTo>
                  <a:pt x="1795765" y="1756812"/>
                  <a:pt x="1537890" y="1749630"/>
                  <a:pt x="1422526" y="1774443"/>
                </a:cubicBezTo>
                <a:cubicBezTo>
                  <a:pt x="1307162" y="1799256"/>
                  <a:pt x="1057787" y="1773963"/>
                  <a:pt x="914021" y="1774443"/>
                </a:cubicBezTo>
                <a:cubicBezTo>
                  <a:pt x="770255" y="1774923"/>
                  <a:pt x="216959" y="1793033"/>
                  <a:pt x="0" y="1774443"/>
                </a:cubicBezTo>
                <a:cubicBezTo>
                  <a:pt x="-6499" y="1498880"/>
                  <a:pt x="19410" y="1464705"/>
                  <a:pt x="0" y="1218451"/>
                </a:cubicBezTo>
                <a:cubicBezTo>
                  <a:pt x="-19410" y="972197"/>
                  <a:pt x="-26035" y="892129"/>
                  <a:pt x="0" y="680203"/>
                </a:cubicBezTo>
                <a:cubicBezTo>
                  <a:pt x="26035" y="468277"/>
                  <a:pt x="-27076" y="317653"/>
                  <a:pt x="0" y="0"/>
                </a:cubicBezTo>
                <a:close/>
              </a:path>
            </a:pathLst>
          </a:custGeom>
          <a:ln w="9525">
            <a:noFill/>
            <a:extLst>
              <a:ext uri="{C807C97D-BFC1-408E-A445-0C87EB9F89A2}">
                <ask:lineSketchStyleProps xmlns:ask="http://schemas.microsoft.com/office/drawing/2018/sketchyshapes" sd="2807287845">
                  <a:prstGeom prst="rect">
                    <a:avLst/>
                  </a:prstGeom>
                  <ask:type>
                    <ask:lineSketchFreehand/>
                  </ask:type>
                </ask:lineSketchStyleProps>
              </a:ext>
            </a:extLst>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1700" b="1" dirty="0">
                <a:solidFill>
                  <a:srgbClr val="C00000"/>
                </a:solidFill>
                <a:latin typeface="Calibri" panose="020F0502020204030204" pitchFamily="34" charset="0"/>
                <a:ea typeface="Calibri" panose="020F0502020204030204" pitchFamily="34" charset="0"/>
                <a:cs typeface="Calibri" panose="020F0502020204030204" pitchFamily="34" charset="0"/>
              </a:rPr>
              <a:t>The alternative is</a:t>
            </a:r>
          </a:p>
          <a:p>
            <a:pPr marL="817200" lvl="3" indent="-360000">
              <a:spcBef>
                <a:spcPts val="600"/>
              </a:spcBef>
              <a:buSzPct val="80000"/>
              <a:buFont typeface="Courier New" panose="02070309020205020404" pitchFamily="49" charset="0"/>
              <a:buChar char="o"/>
            </a:pPr>
            <a:r>
              <a:rPr lang="en-US" sz="1700" b="1" dirty="0">
                <a:solidFill>
                  <a:srgbClr val="C00000"/>
                </a:solidFill>
                <a:latin typeface="Calibri" panose="020F0502020204030204" pitchFamily="34" charset="0"/>
                <a:ea typeface="Calibri" panose="020F0502020204030204" pitchFamily="34" charset="0"/>
                <a:cs typeface="Calibri" panose="020F0502020204030204" pitchFamily="34" charset="0"/>
              </a:rPr>
              <a:t>Chaotic</a:t>
            </a:r>
          </a:p>
          <a:p>
            <a:pPr marL="817200" lvl="3" indent="-360000">
              <a:spcBef>
                <a:spcPts val="600"/>
              </a:spcBef>
              <a:buSzPct val="80000"/>
              <a:buFont typeface="Courier New" panose="02070309020205020404" pitchFamily="49" charset="0"/>
              <a:buChar char="o"/>
            </a:pPr>
            <a:r>
              <a:rPr lang="en-US" sz="1700" b="1" dirty="0">
                <a:solidFill>
                  <a:srgbClr val="C00000"/>
                </a:solidFill>
                <a:latin typeface="Calibri" panose="020F0502020204030204" pitchFamily="34" charset="0"/>
                <a:ea typeface="Calibri" panose="020F0502020204030204" pitchFamily="34" charset="0"/>
                <a:cs typeface="Calibri" panose="020F0502020204030204" pitchFamily="34" charset="0"/>
              </a:rPr>
              <a:t>Hard to navigate</a:t>
            </a:r>
          </a:p>
          <a:p>
            <a:pPr marL="817200" lvl="3" indent="-360000">
              <a:spcBef>
                <a:spcPts val="600"/>
              </a:spcBef>
              <a:buSzPct val="80000"/>
              <a:buFont typeface="Courier New" panose="02070309020205020404" pitchFamily="49" charset="0"/>
              <a:buChar char="o"/>
            </a:pPr>
            <a:r>
              <a:rPr lang="en-US" sz="1700" b="1" dirty="0">
                <a:solidFill>
                  <a:srgbClr val="C00000"/>
                </a:solidFill>
                <a:latin typeface="Calibri" panose="020F0502020204030204" pitchFamily="34" charset="0"/>
                <a:ea typeface="Calibri" panose="020F0502020204030204" pitchFamily="34" charset="0"/>
                <a:cs typeface="Calibri" panose="020F0502020204030204" pitchFamily="34" charset="0"/>
              </a:rPr>
              <a:t>Non-machine-readable</a:t>
            </a:r>
          </a:p>
          <a:p>
            <a:pPr marL="817200" lvl="3" indent="-360000">
              <a:spcBef>
                <a:spcPts val="600"/>
              </a:spcBef>
              <a:buSzPct val="80000"/>
              <a:buFont typeface="Courier New" panose="02070309020205020404" pitchFamily="49" charset="0"/>
              <a:buChar char="o"/>
            </a:pPr>
            <a:r>
              <a:rPr lang="en-US" sz="1700" b="1" dirty="0">
                <a:solidFill>
                  <a:srgbClr val="C00000"/>
                </a:solidFill>
                <a:latin typeface="Calibri" panose="020F0502020204030204" pitchFamily="34" charset="0"/>
                <a:ea typeface="Calibri" panose="020F0502020204030204" pitchFamily="34" charset="0"/>
                <a:cs typeface="Calibri" panose="020F0502020204030204" pitchFamily="34" charset="0"/>
              </a:rPr>
              <a:t>Unsustainable</a:t>
            </a:r>
          </a:p>
        </p:txBody>
      </p:sp>
      <p:sp>
        <p:nvSpPr>
          <p:cNvPr id="19" name="Rectangle 18">
            <a:extLst>
              <a:ext uri="{FF2B5EF4-FFF2-40B4-BE49-F238E27FC236}">
                <a16:creationId xmlns:a16="http://schemas.microsoft.com/office/drawing/2014/main" id="{68355637-FF88-529C-1C38-1577014466C0}"/>
              </a:ext>
            </a:extLst>
          </p:cNvPr>
          <p:cNvSpPr/>
          <p:nvPr/>
        </p:nvSpPr>
        <p:spPr>
          <a:xfrm>
            <a:off x="4973311" y="594167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0B7DA43F-D093-2EBF-9143-22E12CDADD2C}"/>
              </a:ext>
            </a:extLst>
          </p:cNvPr>
          <p:cNvGrpSpPr/>
          <p:nvPr/>
        </p:nvGrpSpPr>
        <p:grpSpPr>
          <a:xfrm>
            <a:off x="1888984" y="3104522"/>
            <a:ext cx="9994870" cy="3605693"/>
            <a:chOff x="2433961" y="3528656"/>
            <a:chExt cx="8282996" cy="2880649"/>
          </a:xfrm>
        </p:grpSpPr>
        <p:pic>
          <p:nvPicPr>
            <p:cNvPr id="13" name="Google Shape;385;g2eee91f41c4_0_99" descr="A computer screen with a tablet and a shield&#10;&#10;Description automatically generated with medium confidence">
              <a:extLst>
                <a:ext uri="{FF2B5EF4-FFF2-40B4-BE49-F238E27FC236}">
                  <a16:creationId xmlns:a16="http://schemas.microsoft.com/office/drawing/2014/main" id="{2ABCE4DF-CCF8-CA00-9E9A-E9BA0361A2F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93535" y="3528656"/>
              <a:ext cx="3285365" cy="2560641"/>
            </a:xfrm>
            <a:prstGeom prst="rect">
              <a:avLst/>
            </a:prstGeom>
            <a:noFill/>
            <a:ln>
              <a:noFill/>
            </a:ln>
          </p:spPr>
        </p:pic>
        <p:sp>
          <p:nvSpPr>
            <p:cNvPr id="14" name="Google Shape;386;g2eee91f41c4_0_99">
              <a:extLst>
                <a:ext uri="{FF2B5EF4-FFF2-40B4-BE49-F238E27FC236}">
                  <a16:creationId xmlns:a16="http://schemas.microsoft.com/office/drawing/2014/main" id="{15B15273-FA03-A9B8-669F-C6E37C4099F4}"/>
                </a:ext>
              </a:extLst>
            </p:cNvPr>
            <p:cNvSpPr txBox="1"/>
            <p:nvPr/>
          </p:nvSpPr>
          <p:spPr>
            <a:xfrm>
              <a:off x="2433961" y="6077915"/>
              <a:ext cx="2608800" cy="319619"/>
            </a:xfrm>
            <a:prstGeom prst="rect">
              <a:avLst/>
            </a:prstGeom>
            <a:noFill/>
            <a:ln>
              <a:noFill/>
            </a:ln>
          </p:spPr>
          <p:txBody>
            <a:bodyPr spcFirstLastPara="1" wrap="square" lIns="121900" tIns="60938" rIns="121900" bIns="60938" anchor="t" anchorCtr="0">
              <a:spAutoFit/>
            </a:bodyPr>
            <a:lstStyle/>
            <a:p>
              <a:pPr algn="ctr">
                <a:buClr>
                  <a:srgbClr val="000000"/>
                </a:buClr>
                <a:buSzPts val="3200"/>
              </a:pPr>
              <a:r>
                <a:rPr lang="en-US" b="1">
                  <a:solidFill>
                    <a:srgbClr val="595959"/>
                  </a:solidFill>
                  <a:latin typeface="Arial" panose="020B0604020202020204" pitchFamily="34" charset="0"/>
                  <a:ea typeface="Montserrat"/>
                  <a:cs typeface="Arial" panose="020B0604020202020204" pitchFamily="34" charset="0"/>
                  <a:sym typeface="Montserrat"/>
                </a:rPr>
                <a:t>Copy. Paste. Modify.</a:t>
              </a:r>
              <a:endParaRPr b="1">
                <a:solidFill>
                  <a:srgbClr val="595959"/>
                </a:solidFill>
                <a:latin typeface="Arial" panose="020B0604020202020204" pitchFamily="34" charset="0"/>
                <a:ea typeface="Arial"/>
                <a:cs typeface="Arial" panose="020B0604020202020204" pitchFamily="34" charset="0"/>
                <a:sym typeface="Arial"/>
              </a:endParaRPr>
            </a:p>
          </p:txBody>
        </p:sp>
        <p:sp>
          <p:nvSpPr>
            <p:cNvPr id="15" name="Google Shape;387;g2eee91f41c4_0_99">
              <a:extLst>
                <a:ext uri="{FF2B5EF4-FFF2-40B4-BE49-F238E27FC236}">
                  <a16:creationId xmlns:a16="http://schemas.microsoft.com/office/drawing/2014/main" id="{1208F225-9BFD-34C4-A29B-D381BB017465}"/>
                </a:ext>
              </a:extLst>
            </p:cNvPr>
            <p:cNvSpPr txBox="1"/>
            <p:nvPr/>
          </p:nvSpPr>
          <p:spPr>
            <a:xfrm>
              <a:off x="5470929" y="6064560"/>
              <a:ext cx="1960350" cy="343614"/>
            </a:xfrm>
            <a:prstGeom prst="rect">
              <a:avLst/>
            </a:prstGeom>
            <a:noFill/>
            <a:ln>
              <a:noFill/>
            </a:ln>
          </p:spPr>
          <p:txBody>
            <a:bodyPr spcFirstLastPara="1" wrap="square" lIns="121900" tIns="60938" rIns="121900" bIns="60938" anchor="t" anchorCtr="0">
              <a:spAutoFit/>
            </a:bodyPr>
            <a:lstStyle/>
            <a:p>
              <a:pPr algn="ctr">
                <a:buClr>
                  <a:srgbClr val="000000"/>
                </a:buClr>
                <a:buSzPts val="3200"/>
              </a:pPr>
              <a:r>
                <a:rPr lang="en-US" b="1">
                  <a:solidFill>
                    <a:srgbClr val="595959"/>
                  </a:solidFill>
                  <a:latin typeface="Arial" panose="020B0604020202020204" pitchFamily="34" charset="0"/>
                  <a:ea typeface="Montserrat"/>
                  <a:cs typeface="Arial" panose="020B0604020202020204" pitchFamily="34" charset="0"/>
                  <a:sym typeface="Montserrat"/>
                </a:rPr>
                <a:t>Invent your own.</a:t>
              </a:r>
              <a:endParaRPr b="1">
                <a:solidFill>
                  <a:srgbClr val="595959"/>
                </a:solidFill>
                <a:latin typeface="Arial" panose="020B0604020202020204" pitchFamily="34" charset="0"/>
                <a:ea typeface="Montserrat"/>
                <a:cs typeface="Arial" panose="020B0604020202020204" pitchFamily="34" charset="0"/>
                <a:sym typeface="Montserrat"/>
              </a:endParaRPr>
            </a:p>
          </p:txBody>
        </p:sp>
        <p:sp>
          <p:nvSpPr>
            <p:cNvPr id="16" name="Google Shape;388;g2eee91f41c4_0_99">
              <a:extLst>
                <a:ext uri="{FF2B5EF4-FFF2-40B4-BE49-F238E27FC236}">
                  <a16:creationId xmlns:a16="http://schemas.microsoft.com/office/drawing/2014/main" id="{04175312-800B-8323-9F14-D3755C753CBA}"/>
                </a:ext>
              </a:extLst>
            </p:cNvPr>
            <p:cNvSpPr txBox="1"/>
            <p:nvPr/>
          </p:nvSpPr>
          <p:spPr>
            <a:xfrm>
              <a:off x="7736157" y="6065691"/>
              <a:ext cx="2980800" cy="343614"/>
            </a:xfrm>
            <a:prstGeom prst="rect">
              <a:avLst/>
            </a:prstGeom>
            <a:noFill/>
            <a:ln>
              <a:noFill/>
            </a:ln>
          </p:spPr>
          <p:txBody>
            <a:bodyPr spcFirstLastPara="1" wrap="square" lIns="121900" tIns="60938" rIns="121900" bIns="60938" anchor="t" anchorCtr="0">
              <a:spAutoFit/>
            </a:bodyPr>
            <a:lstStyle/>
            <a:p>
              <a:pPr algn="ctr">
                <a:buClr>
                  <a:srgbClr val="000000"/>
                </a:buClr>
                <a:buSzPts val="3700"/>
              </a:pPr>
              <a:r>
                <a:rPr lang="en-US" b="1">
                  <a:solidFill>
                    <a:srgbClr val="0070C0"/>
                  </a:solidFill>
                  <a:latin typeface="Arial" panose="020B0604020202020204" pitchFamily="34" charset="0"/>
                  <a:ea typeface="Montserrat SemiBold"/>
                  <a:cs typeface="Arial" panose="020B0604020202020204" pitchFamily="34" charset="0"/>
                  <a:sym typeface="Montserrat SemiBold"/>
                </a:rPr>
                <a:t>Link. Profile. Reuse</a:t>
              </a:r>
              <a:r>
                <a:rPr lang="en-US" b="1">
                  <a:solidFill>
                    <a:srgbClr val="0070C0"/>
                  </a:solidFill>
                  <a:latin typeface="Arial" panose="020B0604020202020204" pitchFamily="34" charset="0"/>
                  <a:ea typeface="Montserrat"/>
                  <a:cs typeface="Arial" panose="020B0604020202020204" pitchFamily="34" charset="0"/>
                  <a:sym typeface="Montserrat"/>
                </a:rPr>
                <a:t>.</a:t>
              </a:r>
              <a:endParaRPr b="1">
                <a:solidFill>
                  <a:srgbClr val="000000"/>
                </a:solidFill>
                <a:latin typeface="Arial" panose="020B0604020202020204" pitchFamily="34" charset="0"/>
                <a:ea typeface="Arial"/>
                <a:cs typeface="Arial" panose="020B0604020202020204" pitchFamily="34" charset="0"/>
                <a:sym typeface="Arial"/>
              </a:endParaRPr>
            </a:p>
          </p:txBody>
        </p:sp>
        <p:pic>
          <p:nvPicPr>
            <p:cNvPr id="17" name="Google Shape;389;g2eee91f41c4_0_99" descr="A computer screen with a tablet and a shield&#10;&#10;Description automatically generated with medium confidence">
              <a:extLst>
                <a:ext uri="{FF2B5EF4-FFF2-40B4-BE49-F238E27FC236}">
                  <a16:creationId xmlns:a16="http://schemas.microsoft.com/office/drawing/2014/main" id="{8741B962-2D8A-9732-C20C-1B5B53C9493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76115" y="4184042"/>
              <a:ext cx="2071595" cy="1905253"/>
            </a:xfrm>
            <a:prstGeom prst="rect">
              <a:avLst/>
            </a:prstGeom>
            <a:noFill/>
            <a:ln>
              <a:noFill/>
            </a:ln>
          </p:spPr>
        </p:pic>
        <p:pic>
          <p:nvPicPr>
            <p:cNvPr id="18" name="Google Shape;390;g2eee91f41c4_0_99" descr="A computer screen with a tablet and a shield&#10;&#10;Description automatically generated with medium confidence">
              <a:extLst>
                <a:ext uri="{FF2B5EF4-FFF2-40B4-BE49-F238E27FC236}">
                  <a16:creationId xmlns:a16="http://schemas.microsoft.com/office/drawing/2014/main" id="{57A2E29A-940E-93F5-80A1-31FA0EFD7ED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21409" y="4164772"/>
              <a:ext cx="2444485" cy="1905253"/>
            </a:xfrm>
            <a:prstGeom prst="rect">
              <a:avLst/>
            </a:prstGeom>
            <a:noFill/>
            <a:ln>
              <a:noFill/>
            </a:ln>
          </p:spPr>
        </p:pic>
      </p:grpSp>
    </p:spTree>
    <p:extLst>
      <p:ext uri="{BB962C8B-B14F-4D97-AF65-F5344CB8AC3E}">
        <p14:creationId xmlns:p14="http://schemas.microsoft.com/office/powerpoint/2010/main" val="1340322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8C38B-998C-B9F5-C89E-D67D46BDE60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B12D79-3119-24E7-6DE2-C24E645FCD7D}"/>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Content Placeholder 2">
            <a:extLst>
              <a:ext uri="{FF2B5EF4-FFF2-40B4-BE49-F238E27FC236}">
                <a16:creationId xmlns:a16="http://schemas.microsoft.com/office/drawing/2014/main" id="{4522A3DA-7754-43BE-CD84-013BE6662F70}"/>
              </a:ext>
            </a:extLst>
          </p:cNvPr>
          <p:cNvSpPr>
            <a:spLocks noGrp="1"/>
          </p:cNvSpPr>
          <p:nvPr>
            <p:ph idx="1"/>
          </p:nvPr>
        </p:nvSpPr>
        <p:spPr>
          <a:xfrm>
            <a:off x="932794" y="1410371"/>
            <a:ext cx="9220200" cy="4629408"/>
          </a:xfrm>
        </p:spPr>
        <p:txBody>
          <a:bodyPr>
            <a:noAutofit/>
          </a:bodyPr>
          <a:lstStyle/>
          <a:p>
            <a:pPr>
              <a:spcBef>
                <a:spcPts val="1200"/>
              </a:spcBef>
            </a:pPr>
            <a:r>
              <a:rPr lang="en-US" sz="2000" b="1" dirty="0">
                <a:latin typeface="Calibri" panose="020F0502020204030204" pitchFamily="34" charset="0"/>
                <a:ea typeface="Calibri" panose="020F0502020204030204" pitchFamily="34" charset="0"/>
                <a:cs typeface="Calibri" panose="020F0502020204030204" pitchFamily="34" charset="0"/>
              </a:rPr>
              <a:t>GitHub repositories</a:t>
            </a:r>
          </a:p>
          <a:p>
            <a:pPr marL="817200" lvl="3" indent="-360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Local autonomy over content and process</a:t>
            </a:r>
          </a:p>
          <a:p>
            <a:pPr>
              <a:spcBef>
                <a:spcPts val="1200"/>
              </a:spcBef>
            </a:pPr>
            <a:r>
              <a:rPr lang="en-US" sz="2000" b="1" dirty="0">
                <a:latin typeface="Calibri" panose="020F0502020204030204" pitchFamily="34" charset="0"/>
                <a:ea typeface="Calibri" panose="020F0502020204030204" pitchFamily="34" charset="0"/>
                <a:cs typeface="Calibri" panose="020F0502020204030204" pitchFamily="34" charset="0"/>
              </a:rPr>
              <a:t>Knowledge Graph(s)</a:t>
            </a:r>
          </a:p>
          <a:p>
            <a:pPr marL="817200" lvl="3" indent="-360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Online registries of content using common format</a:t>
            </a:r>
          </a:p>
          <a:p>
            <a:pPr marL="817200" lvl="3" indent="-360000">
              <a:spcBef>
                <a:spcPts val="600"/>
              </a:spcBef>
              <a:buSzPct val="80000"/>
              <a:buFont typeface="Courier New" panose="02070309020205020404" pitchFamily="49" charset="0"/>
              <a:buChar char="o"/>
            </a:pPr>
            <a:r>
              <a:rPr lang="en-GB" sz="2000" dirty="0">
                <a:latin typeface="Calibri" panose="020F0502020204030204" pitchFamily="34" charset="0"/>
                <a:ea typeface="Calibri" panose="020F0502020204030204" pitchFamily="34" charset="0"/>
                <a:cs typeface="Calibri" panose="020F0502020204030204" pitchFamily="34" charset="0"/>
              </a:rPr>
              <a:t>Linking back to authoritative content</a:t>
            </a:r>
          </a:p>
          <a:p>
            <a:pPr>
              <a:spcBef>
                <a:spcPts val="1200"/>
              </a:spcBef>
            </a:pPr>
            <a:r>
              <a:rPr lang="en-US" sz="2000" b="1" dirty="0">
                <a:latin typeface="Calibri" panose="020F0502020204030204" pitchFamily="34" charset="0"/>
                <a:ea typeface="Calibri" panose="020F0502020204030204" pitchFamily="34" charset="0"/>
                <a:cs typeface="Calibri" panose="020F0502020204030204" pitchFamily="34" charset="0"/>
              </a:rPr>
              <a:t>Web UI</a:t>
            </a:r>
          </a:p>
          <a:p>
            <a:pPr marL="817200" lvl="3" indent="-360000">
              <a:spcBef>
                <a:spcPts val="600"/>
              </a:spcBef>
              <a:buSzPct val="80000"/>
              <a:buFont typeface="Courier New" panose="02070309020205020404" pitchFamily="49" charset="0"/>
              <a:buChar char="o"/>
            </a:pPr>
            <a:r>
              <a:rPr lang="en-AU" sz="2000" dirty="0">
                <a:latin typeface="Calibri" panose="020F0502020204030204" pitchFamily="34" charset="0"/>
                <a:ea typeface="Calibri" panose="020F0502020204030204" pitchFamily="34" charset="0"/>
                <a:cs typeface="Calibri" panose="020F0502020204030204" pitchFamily="34" charset="0"/>
              </a:rPr>
              <a:t>Navigation (Linked Data)</a:t>
            </a:r>
          </a:p>
          <a:p>
            <a:pPr marL="817200" lvl="3" indent="-360000">
              <a:spcBef>
                <a:spcPts val="600"/>
              </a:spcBef>
              <a:buSzPct val="80000"/>
              <a:buFont typeface="Courier New" panose="02070309020205020404" pitchFamily="49" charset="0"/>
              <a:buChar char="o"/>
            </a:pPr>
            <a:r>
              <a:rPr lang="en-AU" sz="2000" dirty="0">
                <a:latin typeface="Calibri" panose="020F0502020204030204" pitchFamily="34" charset="0"/>
                <a:ea typeface="Calibri" panose="020F0502020204030204" pitchFamily="34" charset="0"/>
                <a:cs typeface="Calibri" panose="020F0502020204030204" pitchFamily="34" charset="0"/>
              </a:rPr>
              <a:t>Search, integration into other Web Resources</a:t>
            </a:r>
          </a:p>
          <a:p>
            <a:pPr>
              <a:spcBef>
                <a:spcPts val="1200"/>
              </a:spcBef>
            </a:pPr>
            <a:r>
              <a:rPr lang="en-US" sz="2000" b="1" dirty="0" err="1">
                <a:latin typeface="Calibri" panose="020F0502020204030204" pitchFamily="34" charset="0"/>
                <a:ea typeface="Calibri" panose="020F0502020204030204" pitchFamily="34" charset="0"/>
                <a:cs typeface="Calibri" panose="020F0502020204030204" pitchFamily="34" charset="0"/>
              </a:rPr>
              <a:t>BuildingBlock</a:t>
            </a:r>
            <a:r>
              <a:rPr lang="en-US" sz="2000" b="1" dirty="0">
                <a:latin typeface="Calibri" panose="020F0502020204030204" pitchFamily="34" charset="0"/>
                <a:ea typeface="Calibri" panose="020F0502020204030204" pitchFamily="34" charset="0"/>
                <a:cs typeface="Calibri" panose="020F0502020204030204" pitchFamily="34" charset="0"/>
              </a:rPr>
              <a:t> Registries</a:t>
            </a:r>
          </a:p>
          <a:p>
            <a:pPr marL="817200" lvl="3" indent="-360000">
              <a:spcBef>
                <a:spcPts val="600"/>
              </a:spcBef>
              <a:buSzPct val="80000"/>
              <a:buFont typeface="Courier New" panose="02070309020205020404" pitchFamily="49" charset="0"/>
              <a:buChar char="o"/>
            </a:pPr>
            <a:r>
              <a:rPr lang="en-AU" sz="2000" dirty="0">
                <a:latin typeface="Calibri" panose="020F0502020204030204" pitchFamily="34" charset="0"/>
                <a:ea typeface="Calibri" panose="020F0502020204030204" pitchFamily="34" charset="0"/>
                <a:cs typeface="Calibri" panose="020F0502020204030204" pitchFamily="34" charset="0"/>
              </a:rPr>
              <a:t>Richer UI bundling different types of resources in context of testing, playground and other development resources.</a:t>
            </a:r>
          </a:p>
          <a:p>
            <a:pPr marL="817200" lvl="3" indent="-360000">
              <a:spcBef>
                <a:spcPts val="600"/>
              </a:spcBef>
              <a:buSzPct val="80000"/>
              <a:buFont typeface="Courier New" panose="02070309020205020404" pitchFamily="49" charset="0"/>
              <a:buChar char="o"/>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2">
            <a:extLst>
              <a:ext uri="{FF2B5EF4-FFF2-40B4-BE49-F238E27FC236}">
                <a16:creationId xmlns:a16="http://schemas.microsoft.com/office/drawing/2014/main" id="{E9544E5E-F859-5061-03B7-DEBAC5BB4CB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Where?</a:t>
            </a:r>
          </a:p>
        </p:txBody>
      </p:sp>
      <p:pic>
        <p:nvPicPr>
          <p:cNvPr id="7" name="Picture 6">
            <a:extLst>
              <a:ext uri="{FF2B5EF4-FFF2-40B4-BE49-F238E27FC236}">
                <a16:creationId xmlns:a16="http://schemas.microsoft.com/office/drawing/2014/main" id="{5D3A1B03-76EC-EFDE-AA22-CECF0B8DDCB7}"/>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55560667-104F-D8CE-B455-3F7E8F644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761894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3785A-B685-8505-90F1-CFA2A05B53E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34CDE40-B59F-2DE9-626F-172A7F316E62}"/>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a:extLst>
              <a:ext uri="{FF2B5EF4-FFF2-40B4-BE49-F238E27FC236}">
                <a16:creationId xmlns:a16="http://schemas.microsoft.com/office/drawing/2014/main" id="{E6C7EE2B-956D-CC8F-EA64-15241DD834DD}"/>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rcRect l="2098" t="4114" r="1150" b="41665"/>
          <a:stretch/>
        </p:blipFill>
        <p:spPr>
          <a:xfrm>
            <a:off x="876838" y="2789390"/>
            <a:ext cx="10239654" cy="3173391"/>
          </a:xfrm>
          <a:prstGeom prst="rect">
            <a:avLst/>
          </a:prstGeom>
        </p:spPr>
      </p:pic>
      <p:sp>
        <p:nvSpPr>
          <p:cNvPr id="9" name="TextBox 8">
            <a:extLst>
              <a:ext uri="{FF2B5EF4-FFF2-40B4-BE49-F238E27FC236}">
                <a16:creationId xmlns:a16="http://schemas.microsoft.com/office/drawing/2014/main" id="{ED98C954-E070-17B9-C1D9-D8E89F49C63B}"/>
              </a:ext>
            </a:extLst>
          </p:cNvPr>
          <p:cNvSpPr txBox="1"/>
          <p:nvPr/>
        </p:nvSpPr>
        <p:spPr>
          <a:xfrm>
            <a:off x="1446984" y="6073387"/>
            <a:ext cx="9298032" cy="307777"/>
          </a:xfrm>
          <a:prstGeom prst="rect">
            <a:avLst/>
          </a:prstGeom>
          <a:noFill/>
        </p:spPr>
        <p:txBody>
          <a:bodyPr wrap="square">
            <a:spAutoFit/>
          </a:bodyPr>
          <a:lstStyle/>
          <a:p>
            <a:r>
              <a:rPr lang="en-GB" sz="700" dirty="0">
                <a:solidFill>
                  <a:schemeClr val="accent4">
                    <a:lumMod val="75000"/>
                  </a:schemeClr>
                </a:solidFill>
                <a:latin typeface="Arial" panose="020B0604020202020204" pitchFamily="34" charset="0"/>
                <a:cs typeface="Arial" panose="020B0604020202020204" pitchFamily="34" charset="0"/>
              </a:rPr>
              <a:t>The displayed material if from the following publication:</a:t>
            </a:r>
          </a:p>
          <a:p>
            <a:pPr marL="228600" indent="-228600">
              <a:buFontTx/>
              <a:buAutoNum type="arabicPeriod"/>
            </a:pPr>
            <a:r>
              <a:rPr lang="en-GB" sz="700" dirty="0">
                <a:solidFill>
                  <a:schemeClr val="accent4">
                    <a:lumMod val="75000"/>
                  </a:schemeClr>
                </a:solidFill>
                <a:latin typeface="Arial" panose="020B0604020202020204" pitchFamily="34" charset="0"/>
                <a:cs typeface="Arial" panose="020B0604020202020204" pitchFamily="34" charset="0"/>
              </a:rPr>
              <a:t>Joint ISO/TC 211, OGC, IOGP. (2022). Guide to Coordinate Reference System (CRS) Resources, https://committee.iso.org/files/live/sites/tc211/files/Resources/GuideToCRSRegistries3.pdf. Accessed 3 February 2025.</a:t>
            </a:r>
            <a:endParaRPr lang="en-AU" sz="700" dirty="0">
              <a:solidFill>
                <a:schemeClr val="accent4">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4A6101-E452-F8C4-0DDB-1ED0138E958E}"/>
              </a:ext>
            </a:extLst>
          </p:cNvPr>
          <p:cNvSpPr txBox="1"/>
          <p:nvPr/>
        </p:nvSpPr>
        <p:spPr>
          <a:xfrm>
            <a:off x="838200" y="1200052"/>
            <a:ext cx="10278292" cy="1354217"/>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geodetic registries do not compete, they complement each other</a:t>
            </a:r>
          </a:p>
          <a:p>
            <a:pPr marL="285750" indent="-285750">
              <a:spcBef>
                <a:spcPts val="600"/>
              </a:spcBef>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Geodetic data developers must adhere to generally accepted standards and practices to be able to add datasets to registries</a:t>
            </a:r>
          </a:p>
          <a:p>
            <a:pPr marL="285750" indent="-285750">
              <a:spcBef>
                <a:spcPts val="600"/>
              </a:spcBef>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geodetic registry organizations welcome your contributions</a:t>
            </a:r>
          </a:p>
        </p:txBody>
      </p:sp>
      <p:sp>
        <p:nvSpPr>
          <p:cNvPr id="3" name="Title 2">
            <a:extLst>
              <a:ext uri="{FF2B5EF4-FFF2-40B4-BE49-F238E27FC236}">
                <a16:creationId xmlns:a16="http://schemas.microsoft.com/office/drawing/2014/main" id="{3BC4F16F-D994-452F-9EBF-3F1ACEBCD8E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Summary</a:t>
            </a:r>
          </a:p>
        </p:txBody>
      </p:sp>
      <p:pic>
        <p:nvPicPr>
          <p:cNvPr id="10" name="Picture 9" descr="A logo with a circular design&#10;&#10;Description automatically generated with medium confidence">
            <a:extLst>
              <a:ext uri="{FF2B5EF4-FFF2-40B4-BE49-F238E27FC236}">
                <a16:creationId xmlns:a16="http://schemas.microsoft.com/office/drawing/2014/main" id="{CBEC4A45-D399-9CBA-3B29-8FBC5F9DD8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437325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073F-677E-5195-FA02-60A406EDFE80}"/>
              </a:ext>
            </a:extLst>
          </p:cNvPr>
          <p:cNvSpPr>
            <a:spLocks noGrp="1"/>
          </p:cNvSpPr>
          <p:nvPr>
            <p:ph type="ctrTitle"/>
          </p:nvPr>
        </p:nvSpPr>
        <p:spPr/>
        <p:txBody>
          <a:bodyPr>
            <a:normAutofit/>
          </a:bodyPr>
          <a:lstStyle/>
          <a:p>
            <a:r>
              <a:rPr lang="en-GB" sz="7000">
                <a:latin typeface="Arial" panose="020B0604020202020204" pitchFamily="34" charset="0"/>
              </a:rPr>
              <a:t>Q &amp; A</a:t>
            </a:r>
          </a:p>
        </p:txBody>
      </p:sp>
    </p:spTree>
    <p:extLst>
      <p:ext uri="{BB962C8B-B14F-4D97-AF65-F5344CB8AC3E}">
        <p14:creationId xmlns:p14="http://schemas.microsoft.com/office/powerpoint/2010/main" val="389570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2935-0D26-D46A-C06C-C7C44526280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CCA50443-BE58-C268-EA40-3CD59C0994CD}"/>
              </a:ext>
            </a:extLst>
          </p:cNvPr>
          <p:cNvSpPr>
            <a:spLocks noGrp="1"/>
          </p:cNvSpPr>
          <p:nvPr>
            <p:ph idx="1"/>
          </p:nvPr>
        </p:nvSpPr>
        <p:spPr>
          <a:xfrm>
            <a:off x="838199" y="1807558"/>
            <a:ext cx="8999484" cy="3061206"/>
          </a:xfrm>
        </p:spPr>
        <p:txBody>
          <a:bodyPr>
            <a:noAutofit/>
          </a:bodyPr>
          <a:lstStyle/>
          <a:p>
            <a:pPr marL="457200" indent="-457200">
              <a:lnSpc>
                <a:spcPct val="150000"/>
              </a:lnSpc>
              <a:spcBef>
                <a:spcPts val="0"/>
              </a:spcBef>
              <a:buFont typeface="+mj-lt"/>
              <a:buAutoNum type="arabicPeriod"/>
            </a:pPr>
            <a:r>
              <a:rPr lang="en-US" sz="2200" b="1">
                <a:solidFill>
                  <a:schemeClr val="accent2">
                    <a:lumMod val="75000"/>
                  </a:schemeClr>
                </a:solidFill>
              </a:rPr>
              <a:t>Introduction</a:t>
            </a:r>
          </a:p>
          <a:p>
            <a:pPr marL="457200" indent="-457200">
              <a:lnSpc>
                <a:spcPct val="150000"/>
              </a:lnSpc>
              <a:spcBef>
                <a:spcPts val="0"/>
              </a:spcBef>
              <a:buFont typeface="+mj-lt"/>
              <a:buAutoNum type="arabicPeriod"/>
            </a:pPr>
            <a:r>
              <a:rPr lang="en-GB" sz="4000" b="1">
                <a:solidFill>
                  <a:srgbClr val="006699"/>
                </a:solidFill>
              </a:rPr>
              <a:t> ISO geodetic registry</a:t>
            </a:r>
          </a:p>
          <a:p>
            <a:pPr marL="457200" indent="-457200">
              <a:lnSpc>
                <a:spcPct val="150000"/>
              </a:lnSpc>
              <a:spcBef>
                <a:spcPts val="0"/>
              </a:spcBef>
              <a:buFont typeface="+mj-lt"/>
              <a:buAutoNum type="arabicPeriod"/>
            </a:pPr>
            <a:r>
              <a:rPr lang="en-GB" sz="2200" b="1" i="0">
                <a:solidFill>
                  <a:schemeClr val="accent2">
                    <a:lumMod val="75000"/>
                  </a:schemeClr>
                </a:solidFill>
                <a:effectLst/>
              </a:rPr>
              <a:t>EPSG geodetic parameter </a:t>
            </a:r>
            <a:r>
              <a:rPr lang="en-GB" sz="2200" b="1">
                <a:solidFill>
                  <a:schemeClr val="accent2">
                    <a:lumMod val="75000"/>
                  </a:schemeClr>
                </a:solidFill>
              </a:rPr>
              <a:t>d</a:t>
            </a:r>
            <a:r>
              <a:rPr lang="en-GB" sz="2200" b="1" i="0">
                <a:solidFill>
                  <a:schemeClr val="accent2">
                    <a:lumMod val="75000"/>
                  </a:schemeClr>
                </a:solidFill>
                <a:effectLst/>
              </a:rPr>
              <a:t>ataset</a:t>
            </a:r>
          </a:p>
          <a:p>
            <a:pPr marL="457200" indent="-457200">
              <a:lnSpc>
                <a:spcPct val="150000"/>
              </a:lnSpc>
              <a:spcBef>
                <a:spcPts val="0"/>
              </a:spcBef>
              <a:buFont typeface="+mj-lt"/>
              <a:buAutoNum type="arabicPeriod"/>
            </a:pPr>
            <a:r>
              <a:rPr lang="en-GB" sz="2200" b="1" i="0">
                <a:solidFill>
                  <a:schemeClr val="accent2">
                    <a:lumMod val="75000"/>
                  </a:schemeClr>
                </a:solidFill>
                <a:effectLst/>
              </a:rPr>
              <a:t>OGC registry</a:t>
            </a:r>
            <a:endParaRPr lang="en-US" sz="2200" b="1">
              <a:solidFill>
                <a:schemeClr val="accent2">
                  <a:lumMod val="75000"/>
                </a:schemeClr>
              </a:solidFill>
            </a:endParaRPr>
          </a:p>
          <a:p>
            <a:pPr marL="457200" indent="-457200">
              <a:lnSpc>
                <a:spcPct val="150000"/>
              </a:lnSpc>
              <a:spcBef>
                <a:spcPts val="0"/>
              </a:spcBef>
              <a:buFont typeface="+mj-lt"/>
              <a:buAutoNum type="arabicPeriod"/>
            </a:pPr>
            <a:r>
              <a:rPr lang="en-GB" sz="2200" b="1">
                <a:solidFill>
                  <a:schemeClr val="accent2">
                    <a:lumMod val="75000"/>
                  </a:schemeClr>
                </a:solidFill>
              </a:rPr>
              <a:t>Summary and conclusions</a:t>
            </a:r>
          </a:p>
        </p:txBody>
      </p:sp>
      <p:sp>
        <p:nvSpPr>
          <p:cNvPr id="2" name="Titel 1">
            <a:extLst>
              <a:ext uri="{FF2B5EF4-FFF2-40B4-BE49-F238E27FC236}">
                <a16:creationId xmlns:a16="http://schemas.microsoft.com/office/drawing/2014/main" id="{42EDE89D-830B-7964-55DA-BB94785F960A}"/>
              </a:ext>
            </a:extLst>
          </p:cNvPr>
          <p:cNvSpPr>
            <a:spLocks noGrp="1"/>
          </p:cNvSpPr>
          <p:nvPr>
            <p:ph type="title"/>
          </p:nvPr>
        </p:nvSpPr>
        <p:spPr/>
        <p:txBody>
          <a:bodyPr>
            <a:normAutofit/>
          </a:bodyPr>
          <a:lstStyle/>
          <a:p>
            <a:r>
              <a:rPr lang="en-AU" sz="2800">
                <a:solidFill>
                  <a:schemeClr val="accent2">
                    <a:lumMod val="75000"/>
                  </a:schemeClr>
                </a:solidFill>
                <a:latin typeface="Arial" panose="020B0604020202020204" pitchFamily="34" charset="0"/>
              </a:rPr>
              <a:t>OUTLINE</a:t>
            </a:r>
            <a:endParaRPr lang="de-DE" sz="2800">
              <a:solidFill>
                <a:schemeClr val="accent2">
                  <a:lumMod val="75000"/>
                </a:schemeClr>
              </a:solidFill>
              <a:latin typeface="Arial" panose="020B0604020202020204" pitchFamily="34" charset="0"/>
            </a:endParaRPr>
          </a:p>
        </p:txBody>
      </p:sp>
      <p:sp>
        <p:nvSpPr>
          <p:cNvPr id="6" name="Footer Placeholder 5">
            <a:extLst>
              <a:ext uri="{FF2B5EF4-FFF2-40B4-BE49-F238E27FC236}">
                <a16:creationId xmlns:a16="http://schemas.microsoft.com/office/drawing/2014/main" id="{148DC24C-CA9E-CF43-074B-C18F624CF5E6}"/>
              </a:ext>
            </a:extLst>
          </p:cNvPr>
          <p:cNvSpPr>
            <a:spLocks noGrp="1"/>
          </p:cNvSpPr>
          <p:nvPr>
            <p:ph type="ftr" sz="quarter" idx="11"/>
          </p:nvPr>
        </p:nvSpPr>
        <p:spPr/>
        <p:txBody>
          <a:bodyPr/>
          <a:lstStyle/>
          <a:p>
            <a:fld id="{47DF31F5-2E7D-4A97-961F-21FABE93410E}" type="slidenum">
              <a:rPr lang="de-DE" sz="1000" smtClean="0"/>
              <a:t>4</a:t>
            </a:fld>
            <a:endParaRPr lang="de-DE" sz="1000"/>
          </a:p>
        </p:txBody>
      </p:sp>
      <p:sp>
        <p:nvSpPr>
          <p:cNvPr id="8" name="Free-form: Shape 7">
            <a:extLst>
              <a:ext uri="{FF2B5EF4-FFF2-40B4-BE49-F238E27FC236}">
                <a16:creationId xmlns:a16="http://schemas.microsoft.com/office/drawing/2014/main" id="{3843608C-400B-A4B1-7A67-2FE261B2CD5F}"/>
              </a:ext>
            </a:extLst>
          </p:cNvPr>
          <p:cNvSpPr/>
          <p:nvPr/>
        </p:nvSpPr>
        <p:spPr>
          <a:xfrm>
            <a:off x="-260463" y="-127462"/>
            <a:ext cx="12613178" cy="7215447"/>
          </a:xfrm>
          <a:custGeom>
            <a:avLst/>
            <a:gdLst>
              <a:gd name="connsiteX0" fmla="*/ 994757 w 12613178"/>
              <a:gd name="connsiteY0" fmla="*/ 2499360 h 7215447"/>
              <a:gd name="connsiteX1" fmla="*/ 994757 w 12613178"/>
              <a:gd name="connsiteY1" fmla="*/ 3413760 h 7215447"/>
              <a:gd name="connsiteX2" fmla="*/ 7215447 w 12613178"/>
              <a:gd name="connsiteY2" fmla="*/ 3413760 h 7215447"/>
              <a:gd name="connsiteX3" fmla="*/ 7215447 w 12613178"/>
              <a:gd name="connsiteY3" fmla="*/ 2499360 h 7215447"/>
              <a:gd name="connsiteX4" fmla="*/ 0 w 12613178"/>
              <a:gd name="connsiteY4" fmla="*/ 0 h 7215447"/>
              <a:gd name="connsiteX5" fmla="*/ 12613178 w 12613178"/>
              <a:gd name="connsiteY5" fmla="*/ 0 h 7215447"/>
              <a:gd name="connsiteX6" fmla="*/ 12613178 w 12613178"/>
              <a:gd name="connsiteY6" fmla="*/ 7215447 h 7215447"/>
              <a:gd name="connsiteX7" fmla="*/ 0 w 12613178"/>
              <a:gd name="connsiteY7" fmla="*/ 7215447 h 72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3178" h="7215447">
                <a:moveTo>
                  <a:pt x="994757" y="2499360"/>
                </a:moveTo>
                <a:lnTo>
                  <a:pt x="994757" y="3413760"/>
                </a:lnTo>
                <a:lnTo>
                  <a:pt x="7215447" y="3413760"/>
                </a:lnTo>
                <a:lnTo>
                  <a:pt x="7215447" y="2499360"/>
                </a:lnTo>
                <a:close/>
                <a:moveTo>
                  <a:pt x="0" y="0"/>
                </a:moveTo>
                <a:lnTo>
                  <a:pt x="12613178" y="0"/>
                </a:lnTo>
                <a:lnTo>
                  <a:pt x="12613178" y="7215447"/>
                </a:lnTo>
                <a:lnTo>
                  <a:pt x="0" y="7215447"/>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8989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FA36-D303-A2B4-A241-0164C1BA235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AA4BD989-493E-E8A2-2DA8-DE7F1C817A67}"/>
              </a:ext>
            </a:extLst>
          </p:cNvPr>
          <p:cNvSpPr>
            <a:spLocks noGrp="1"/>
          </p:cNvSpPr>
          <p:nvPr>
            <p:ph type="ftr" sz="quarter" idx="11"/>
          </p:nvPr>
        </p:nvSpPr>
        <p:spPr/>
        <p:txBody>
          <a:bodyPr/>
          <a:lstStyle/>
          <a:p>
            <a:fld id="{47DF31F5-2E7D-4A97-961F-21FABE93410E}" type="slidenum">
              <a:rPr lang="de-DE" sz="1000" smtClean="0"/>
              <a:t>5</a:t>
            </a:fld>
            <a:endParaRPr lang="de-DE" sz="1000"/>
          </a:p>
        </p:txBody>
      </p:sp>
      <p:sp>
        <p:nvSpPr>
          <p:cNvPr id="2" name="Title 1">
            <a:extLst>
              <a:ext uri="{FF2B5EF4-FFF2-40B4-BE49-F238E27FC236}">
                <a16:creationId xmlns:a16="http://schemas.microsoft.com/office/drawing/2014/main" id="{6529D7E5-CD3F-98B8-3468-6A50DAAF210F}"/>
              </a:ext>
            </a:extLst>
          </p:cNvPr>
          <p:cNvSpPr>
            <a:spLocks noGrp="1"/>
          </p:cNvSpPr>
          <p:nvPr>
            <p:ph type="title"/>
          </p:nvPr>
        </p:nvSpPr>
        <p:spPr>
          <a:xfrm>
            <a:off x="1102390" y="817660"/>
            <a:ext cx="8126691" cy="1325563"/>
          </a:xfrm>
        </p:spPr>
        <p:txBody>
          <a:bodyPr>
            <a:norm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https://geodetic.isotc211.org</a:t>
            </a:r>
            <a:endParaRPr lang="en-AU" sz="2800" u="sng"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8FC3E95-AC69-7681-DF93-67808DF5035A}"/>
              </a:ext>
            </a:extLst>
          </p:cNvPr>
          <p:cNvSpPr>
            <a:spLocks noGrp="1"/>
          </p:cNvSpPr>
          <p:nvPr>
            <p:ph idx="1"/>
          </p:nvPr>
        </p:nvSpPr>
        <p:spPr>
          <a:xfrm>
            <a:off x="876758" y="2005085"/>
            <a:ext cx="9414398" cy="4004904"/>
          </a:xfrm>
        </p:spPr>
        <p:txBody>
          <a:bodyPr>
            <a:noAutofit/>
          </a:bodyPr>
          <a:lstStyle/>
          <a:p>
            <a:pPr>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Maintained by the ISO Technical Committee on geographic information/ geomatics (ISO/TC 211) </a:t>
            </a:r>
          </a:p>
          <a:p>
            <a:pPr>
              <a:spcBef>
                <a:spcPts val="600"/>
              </a:spcBef>
            </a:pPr>
            <a:r>
              <a:rPr lang="en-US" sz="2200" dirty="0">
                <a:solidFill>
                  <a:srgbClr val="C00000"/>
                </a:solidFill>
                <a:latin typeface="Calibri" panose="020F0502020204030204" pitchFamily="34" charset="0"/>
                <a:ea typeface="Calibri" panose="020F0502020204030204" pitchFamily="34" charset="0"/>
                <a:cs typeface="Calibri" panose="020F0502020204030204" pitchFamily="34" charset="0"/>
              </a:rPr>
              <a:t>Main purpose is to serve as the authoritative source for reference frames and transformation parameters</a:t>
            </a:r>
          </a:p>
          <a:p>
            <a:pPr lvl="1">
              <a:spcBef>
                <a:spcPts val="600"/>
              </a:spcBef>
              <a:buSzPct val="80000"/>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Information in the ISOGR has been either directly entered or approved by the agencies responsible for defining and maintaining the reference systems and transformations</a:t>
            </a:r>
          </a:p>
          <a:p>
            <a:pPr lvl="1">
              <a:spcBef>
                <a:spcPts val="600"/>
              </a:spcBef>
              <a:buSzPct val="80000"/>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Serves as an authoritative source for other registers (e.g., EPSG)</a:t>
            </a:r>
          </a:p>
          <a:p>
            <a:pPr lvl="1">
              <a:spcBef>
                <a:spcPts val="600"/>
              </a:spcBef>
              <a:buSzPct val="80000"/>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Not meant to compete with other registries but complement them</a:t>
            </a:r>
          </a:p>
        </p:txBody>
      </p:sp>
      <p:pic>
        <p:nvPicPr>
          <p:cNvPr id="5" name="Picture 4">
            <a:extLst>
              <a:ext uri="{FF2B5EF4-FFF2-40B4-BE49-F238E27FC236}">
                <a16:creationId xmlns:a16="http://schemas.microsoft.com/office/drawing/2014/main" id="{43D22BEB-83F2-7411-60BD-C0F74DDE0F3E}"/>
              </a:ext>
            </a:extLst>
          </p:cNvPr>
          <p:cNvPicPr>
            <a:picLocks noChangeAspect="1"/>
          </p:cNvPicPr>
          <p:nvPr/>
        </p:nvPicPr>
        <p:blipFill>
          <a:blip r:embed="rId3">
            <a:clrChange>
              <a:clrFrom>
                <a:srgbClr val="F2F2F2"/>
              </a:clrFrom>
              <a:clrTo>
                <a:srgbClr val="F2F2F2">
                  <a:alpha val="0"/>
                </a:srgbClr>
              </a:clrTo>
            </a:clrChange>
          </a:blip>
          <a:stretch>
            <a:fillRect/>
          </a:stretch>
        </p:blipFill>
        <p:spPr>
          <a:xfrm>
            <a:off x="8529574" y="310436"/>
            <a:ext cx="3319213" cy="1659607"/>
          </a:xfrm>
          <a:prstGeom prst="rect">
            <a:avLst/>
          </a:prstGeom>
        </p:spPr>
      </p:pic>
      <p:sp>
        <p:nvSpPr>
          <p:cNvPr id="4" name="Title 2">
            <a:extLst>
              <a:ext uri="{FF2B5EF4-FFF2-40B4-BE49-F238E27FC236}">
                <a16:creationId xmlns:a16="http://schemas.microsoft.com/office/drawing/2014/main" id="{32AE9473-B447-1FAB-EB3F-7FAAE9AC058A}"/>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ISO Geodetic Registry (ISOGR)</a:t>
            </a:r>
          </a:p>
        </p:txBody>
      </p:sp>
      <p:sp>
        <p:nvSpPr>
          <p:cNvPr id="7" name="Rectangle 6">
            <a:extLst>
              <a:ext uri="{FF2B5EF4-FFF2-40B4-BE49-F238E27FC236}">
                <a16:creationId xmlns:a16="http://schemas.microsoft.com/office/drawing/2014/main" id="{5BD45205-178A-6236-214C-2CA76A847353}"/>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a:extLst>
              <a:ext uri="{FF2B5EF4-FFF2-40B4-BE49-F238E27FC236}">
                <a16:creationId xmlns:a16="http://schemas.microsoft.com/office/drawing/2014/main" id="{B22003C6-505A-2BDD-C6BE-2B5E2AD490F3}"/>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9" name="Picture 8" descr="A logo with a circular design&#10;&#10;Description automatically generated with medium confidence">
            <a:extLst>
              <a:ext uri="{FF2B5EF4-FFF2-40B4-BE49-F238E27FC236}">
                <a16:creationId xmlns:a16="http://schemas.microsoft.com/office/drawing/2014/main" id="{D71CB48E-ABD7-FCFC-1696-ECCE302192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20308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1BDF1-7DFE-EF3E-971C-EDA2AA4398AD}"/>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C00670AF-4DC4-08C7-9A93-1EFE29E41E23}"/>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ISOGR Control Body</a:t>
            </a:r>
          </a:p>
        </p:txBody>
      </p:sp>
      <p:sp>
        <p:nvSpPr>
          <p:cNvPr id="5" name="Rectangle 4">
            <a:extLst>
              <a:ext uri="{FF2B5EF4-FFF2-40B4-BE49-F238E27FC236}">
                <a16:creationId xmlns:a16="http://schemas.microsoft.com/office/drawing/2014/main" id="{C48592EE-50DA-7FA2-E577-312E9A2CC577}"/>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21ED93C8-E54D-100F-3EB1-00DE682F9F77}"/>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FE7981C7-6943-308C-97C1-D83FAC697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Content Placeholder 2">
            <a:extLst>
              <a:ext uri="{FF2B5EF4-FFF2-40B4-BE49-F238E27FC236}">
                <a16:creationId xmlns:a16="http://schemas.microsoft.com/office/drawing/2014/main" id="{D2CC091E-6780-9916-B235-3C2E1C8C9FDD}"/>
              </a:ext>
            </a:extLst>
          </p:cNvPr>
          <p:cNvSpPr>
            <a:spLocks noGrp="1"/>
          </p:cNvSpPr>
          <p:nvPr>
            <p:ph idx="1"/>
          </p:nvPr>
        </p:nvSpPr>
        <p:spPr>
          <a:xfrm>
            <a:off x="887839" y="1801525"/>
            <a:ext cx="9603267" cy="4004904"/>
          </a:xfrm>
        </p:spPr>
        <p:txBody>
          <a:bodyPr>
            <a:noAutofit/>
          </a:bodyPr>
          <a:lstStyle/>
          <a:p>
            <a:pPr>
              <a:spcBef>
                <a:spcPts val="600"/>
              </a:spcBef>
            </a:pPr>
            <a:r>
              <a:rPr lang="en-US" sz="1900" dirty="0">
                <a:latin typeface="Calibri" panose="020F0502020204030204" pitchFamily="34" charset="0"/>
                <a:ea typeface="Calibri" panose="020F0502020204030204" pitchFamily="34" charset="0"/>
                <a:cs typeface="Calibri" panose="020F0502020204030204" pitchFamily="34" charset="0"/>
              </a:rPr>
              <a:t>Control Body of geodetic experts reviews and approves information to be published on the ISOGR</a:t>
            </a:r>
          </a:p>
          <a:p>
            <a:pPr>
              <a:spcBef>
                <a:spcPts val="600"/>
              </a:spcBef>
            </a:pPr>
            <a:r>
              <a:rPr lang="en-US" sz="1900" dirty="0">
                <a:latin typeface="Calibri" panose="020F0502020204030204" pitchFamily="34" charset="0"/>
                <a:ea typeface="Calibri" panose="020F0502020204030204" pitchFamily="34" charset="0"/>
                <a:cs typeface="Calibri" panose="020F0502020204030204" pitchFamily="34" charset="0"/>
              </a:rPr>
              <a:t>ISOGR Control Body is chaired by IAG representatives</a:t>
            </a:r>
          </a:p>
          <a:p>
            <a:pPr lvl="1">
              <a:spcBef>
                <a:spcPts val="600"/>
              </a:spcBef>
              <a:buSzPct val="80000"/>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Calibri" panose="020F0502020204030204" pitchFamily="34" charset="0"/>
              </a:rPr>
              <a:t>Chair: Michael </a:t>
            </a:r>
            <a:r>
              <a:rPr lang="en-US" sz="1900" dirty="0" err="1">
                <a:latin typeface="Calibri" panose="020F0502020204030204" pitchFamily="34" charset="0"/>
                <a:ea typeface="Calibri" panose="020F0502020204030204" pitchFamily="34" charset="0"/>
                <a:cs typeface="Calibri" panose="020F0502020204030204" pitchFamily="34" charset="0"/>
              </a:rPr>
              <a:t>Craymer</a:t>
            </a:r>
            <a:endParaRPr lang="en-US" sz="1900" dirty="0">
              <a:latin typeface="Calibri" panose="020F0502020204030204" pitchFamily="34" charset="0"/>
              <a:ea typeface="Calibri" panose="020F0502020204030204" pitchFamily="34" charset="0"/>
              <a:cs typeface="Calibri" panose="020F0502020204030204" pitchFamily="34" charset="0"/>
            </a:endParaRPr>
          </a:p>
          <a:p>
            <a:pPr lvl="1">
              <a:spcBef>
                <a:spcPts val="600"/>
              </a:spcBef>
              <a:buSzPct val="80000"/>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Calibri" panose="020F0502020204030204" pitchFamily="34" charset="0"/>
              </a:rPr>
              <a:t>Vice-chair: Larry </a:t>
            </a:r>
            <a:r>
              <a:rPr lang="en-US" sz="1900" dirty="0" err="1">
                <a:latin typeface="Calibri" panose="020F0502020204030204" pitchFamily="34" charset="0"/>
                <a:ea typeface="Calibri" panose="020F0502020204030204" pitchFamily="34" charset="0"/>
                <a:cs typeface="Calibri" panose="020F0502020204030204" pitchFamily="34" charset="0"/>
              </a:rPr>
              <a:t>Hothem</a:t>
            </a:r>
            <a:endParaRPr lang="en-US" sz="19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1900" dirty="0">
                <a:latin typeface="Calibri" panose="020F0502020204030204" pitchFamily="34" charset="0"/>
                <a:ea typeface="Calibri" panose="020F0502020204030204" pitchFamily="34" charset="0"/>
                <a:cs typeface="Calibri" panose="020F0502020204030204" pitchFamily="34" charset="0"/>
              </a:rPr>
              <a:t>ISOGR Control Body is composed of geodetic experts appointed by TC 211 members</a:t>
            </a:r>
          </a:p>
          <a:p>
            <a:pPr lvl="1">
              <a:spcBef>
                <a:spcPts val="600"/>
              </a:spcBef>
              <a:buSzPct val="80000"/>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Calibri" panose="020F0502020204030204" pitchFamily="34" charset="0"/>
              </a:rPr>
              <a:t>28 members</a:t>
            </a:r>
          </a:p>
          <a:p>
            <a:pPr lvl="1">
              <a:spcBef>
                <a:spcPts val="600"/>
              </a:spcBef>
              <a:buSzPct val="80000"/>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Calibri" panose="020F0502020204030204" pitchFamily="34" charset="0"/>
              </a:rPr>
              <a:t>13 countries</a:t>
            </a:r>
          </a:p>
          <a:p>
            <a:pPr lvl="1">
              <a:spcBef>
                <a:spcPts val="600"/>
              </a:spcBef>
              <a:buSzPct val="80000"/>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Calibri" panose="020F0502020204030204" pitchFamily="34" charset="0"/>
              </a:rPr>
              <a:t>5 liaison organizations (IAG, FIG, PAIGH, OGC, </a:t>
            </a:r>
            <a:r>
              <a:rPr lang="en-US" sz="1900" dirty="0" err="1">
                <a:latin typeface="Calibri" panose="020F0502020204030204" pitchFamily="34" charset="0"/>
                <a:ea typeface="Calibri" panose="020F0502020204030204" pitchFamily="34" charset="0"/>
                <a:cs typeface="Calibri" panose="020F0502020204030204" pitchFamily="34" charset="0"/>
              </a:rPr>
              <a:t>CalConnect</a:t>
            </a:r>
            <a:r>
              <a:rPr lang="en-US" sz="1900" dirty="0">
                <a:latin typeface="Calibri" panose="020F0502020204030204" pitchFamily="34" charset="0"/>
                <a:ea typeface="Calibri" panose="020F0502020204030204" pitchFamily="34" charset="0"/>
                <a:cs typeface="Calibri" panose="020F0502020204030204" pitchFamily="34" charset="0"/>
              </a:rPr>
              <a:t>)</a:t>
            </a:r>
          </a:p>
          <a:p>
            <a:pPr>
              <a:spcBef>
                <a:spcPts val="600"/>
              </a:spcBef>
            </a:pPr>
            <a:r>
              <a:rPr lang="en-US" sz="1900" dirty="0">
                <a:latin typeface="Calibri" panose="020F0502020204030204" pitchFamily="34" charset="0"/>
                <a:ea typeface="Calibri" panose="020F0502020204030204" pitchFamily="34" charset="0"/>
                <a:cs typeface="Calibri" panose="020F0502020204030204" pitchFamily="34" charset="0"/>
              </a:rPr>
              <a:t>The Control Body meets monthly to review and approve the content for the ISOGR</a:t>
            </a:r>
          </a:p>
        </p:txBody>
      </p:sp>
    </p:spTree>
    <p:extLst>
      <p:ext uri="{BB962C8B-B14F-4D97-AF65-F5344CB8AC3E}">
        <p14:creationId xmlns:p14="http://schemas.microsoft.com/office/powerpoint/2010/main" val="174573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BD378-1E38-32B5-9212-3F50269ECA6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D403D999-DC0B-CD73-7AB0-9544DEC8AB19}"/>
              </a:ext>
            </a:extLst>
          </p:cNvPr>
          <p:cNvSpPr>
            <a:spLocks noGrp="1"/>
          </p:cNvSpPr>
          <p:nvPr>
            <p:ph type="ftr" sz="quarter" idx="11"/>
          </p:nvPr>
        </p:nvSpPr>
        <p:spPr/>
        <p:txBody>
          <a:bodyPr/>
          <a:lstStyle/>
          <a:p>
            <a:fld id="{47DF31F5-2E7D-4A97-961F-21FABE93410E}" type="slidenum">
              <a:rPr lang="de-DE" sz="1000" smtClean="0"/>
              <a:t>7</a:t>
            </a:fld>
            <a:endParaRPr lang="de-DE" sz="1000"/>
          </a:p>
        </p:txBody>
      </p:sp>
      <p:sp>
        <p:nvSpPr>
          <p:cNvPr id="3" name="Content Placeholder 2">
            <a:extLst>
              <a:ext uri="{FF2B5EF4-FFF2-40B4-BE49-F238E27FC236}">
                <a16:creationId xmlns:a16="http://schemas.microsoft.com/office/drawing/2014/main" id="{77804E37-EBDB-FAC4-309B-B4717688D47A}"/>
              </a:ext>
            </a:extLst>
          </p:cNvPr>
          <p:cNvSpPr>
            <a:spLocks noGrp="1"/>
          </p:cNvSpPr>
          <p:nvPr>
            <p:ph idx="1"/>
          </p:nvPr>
        </p:nvSpPr>
        <p:spPr>
          <a:xfrm>
            <a:off x="749497" y="1199710"/>
            <a:ext cx="9292480" cy="4458580"/>
          </a:xfrm>
        </p:spPr>
        <p:txBody>
          <a:bodyPr>
            <a:noAutofit/>
          </a:bodyPr>
          <a:lstStyle/>
          <a:p>
            <a:pPr>
              <a:spcBef>
                <a:spcPts val="600"/>
              </a:spcBef>
            </a:pPr>
            <a:r>
              <a:rPr lang="en-US" sz="2100" dirty="0">
                <a:latin typeface="Calibri" panose="020F0502020204030204" pitchFamily="34" charset="0"/>
                <a:ea typeface="Calibri" panose="020F0502020204030204" pitchFamily="34" charset="0"/>
                <a:cs typeface="Calibri" panose="020F0502020204030204" pitchFamily="34" charset="0"/>
              </a:rPr>
              <a:t>Built on ISO standards</a:t>
            </a:r>
          </a:p>
          <a:p>
            <a:pPr>
              <a:spcBef>
                <a:spcPts val="600"/>
              </a:spcBef>
            </a:pPr>
            <a:r>
              <a:rPr lang="en-US" sz="2100" dirty="0">
                <a:latin typeface="Calibri" panose="020F0502020204030204" pitchFamily="34" charset="0"/>
                <a:ea typeface="Calibri" panose="020F0502020204030204" pitchFamily="34" charset="0"/>
                <a:cs typeface="Calibri" panose="020F0502020204030204" pitchFamily="34" charset="0"/>
              </a:rPr>
              <a:t>Main standards include</a:t>
            </a:r>
          </a:p>
          <a:p>
            <a:pPr lvl="1">
              <a:spcBef>
                <a:spcPts val="600"/>
              </a:spcBef>
              <a:buSzPct val="80000"/>
              <a:buFont typeface="Courier New" panose="02070309020205020404" pitchFamily="49" charset="0"/>
              <a:buChar char="o"/>
            </a:pPr>
            <a:r>
              <a:rPr lang="en-GB" sz="210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ISO 19111 “Referencing by coordinates”,</a:t>
            </a:r>
            <a:endPar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spcBef>
                <a:spcPts val="600"/>
              </a:spcBef>
              <a:buSzPct val="80000"/>
              <a:buFont typeface="Courier New" panose="02070309020205020404" pitchFamily="49" charset="0"/>
              <a:buChar char="o"/>
            </a:pPr>
            <a:r>
              <a:rPr lang="en-GB" sz="2100" i="0" u="none" strike="noStrike" baseline="0" dirty="0">
                <a:latin typeface="Calibri" panose="020F0502020204030204" pitchFamily="34" charset="0"/>
                <a:ea typeface="Calibri" panose="020F0502020204030204" pitchFamily="34" charset="0"/>
                <a:cs typeface="Calibri" panose="020F0502020204030204" pitchFamily="34" charset="0"/>
              </a:rPr>
              <a:t>ISO 19127 “Geodetic register”</a:t>
            </a:r>
          </a:p>
          <a:p>
            <a:pPr lvl="1">
              <a:spcBef>
                <a:spcPts val="600"/>
              </a:spcBef>
              <a:buSzPct val="80000"/>
              <a:buFont typeface="Courier New" panose="02070309020205020404" pitchFamily="49" charset="0"/>
              <a:buChar char="o"/>
            </a:pPr>
            <a:r>
              <a:rPr lang="en-GB" sz="2100" i="0" dirty="0">
                <a:effectLst/>
                <a:latin typeface="Calibri" panose="020F0502020204030204" pitchFamily="34" charset="0"/>
                <a:ea typeface="Calibri" panose="020F0502020204030204" pitchFamily="34" charset="0"/>
                <a:cs typeface="Calibri" panose="020F0502020204030204" pitchFamily="34" charset="0"/>
              </a:rPr>
              <a:t>ISO 19135-1 “Procedures for item registration”</a:t>
            </a:r>
            <a:endParaRPr lang="en-GB" sz="2100"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en-US" sz="2100" dirty="0">
                <a:latin typeface="Calibri" panose="020F0502020204030204" pitchFamily="34" charset="0"/>
                <a:ea typeface="Calibri" panose="020F0502020204030204" pitchFamily="34" charset="0"/>
                <a:cs typeface="Calibri" panose="020F0502020204030204" pitchFamily="34" charset="0"/>
              </a:rPr>
              <a:t>Other standards used for</a:t>
            </a:r>
          </a:p>
          <a:p>
            <a:pPr lvl="1">
              <a:buSzPct val="80000"/>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Calibri" panose="020F0502020204030204" pitchFamily="34" charset="0"/>
              </a:rPr>
              <a:t>Date, time and coordinate formats</a:t>
            </a:r>
          </a:p>
          <a:p>
            <a:pPr lvl="1">
              <a:buSzPct val="80000"/>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Calibri" panose="020F0502020204030204" pitchFamily="34" charset="0"/>
              </a:rPr>
              <a:t>Geography Markup Language (GML) output</a:t>
            </a:r>
          </a:p>
          <a:p>
            <a:pPr lvl="1">
              <a:buSzPct val="80000"/>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Calibri" panose="020F0502020204030204" pitchFamily="34" charset="0"/>
              </a:rPr>
              <a:t>Text representation output</a:t>
            </a:r>
          </a:p>
          <a:p>
            <a:pPr lvl="1">
              <a:buSzPct val="80000"/>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Calibri" panose="020F0502020204030204" pitchFamily="34" charset="0"/>
              </a:rPr>
              <a:t> . . . </a:t>
            </a:r>
          </a:p>
        </p:txBody>
      </p:sp>
      <p:sp>
        <p:nvSpPr>
          <p:cNvPr id="4" name="Title 2">
            <a:extLst>
              <a:ext uri="{FF2B5EF4-FFF2-40B4-BE49-F238E27FC236}">
                <a16:creationId xmlns:a16="http://schemas.microsoft.com/office/drawing/2014/main" id="{9D6A65E1-D644-E464-0BA8-2D81763062A5}"/>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ISOGR</a:t>
            </a:r>
          </a:p>
        </p:txBody>
      </p:sp>
      <p:sp>
        <p:nvSpPr>
          <p:cNvPr id="5" name="Rectangle 4">
            <a:extLst>
              <a:ext uri="{FF2B5EF4-FFF2-40B4-BE49-F238E27FC236}">
                <a16:creationId xmlns:a16="http://schemas.microsoft.com/office/drawing/2014/main" id="{AC13F299-5FC1-4DDE-8036-B63B8527EA5E}"/>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1AD44E13-C7BD-47DD-F627-05A3A2F0F5CB}"/>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ABD134D7-87BB-CB7E-8AA1-6E713E1E9A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40985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B316A-D8A9-CA48-C870-88F5FC2F9C6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7480613F-18F4-1C6E-BEF3-9ADD7242E6E2}"/>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tangle 10">
            <a:extLst>
              <a:ext uri="{FF2B5EF4-FFF2-40B4-BE49-F238E27FC236}">
                <a16:creationId xmlns:a16="http://schemas.microsoft.com/office/drawing/2014/main" id="{3FB8F164-637E-D169-6BF0-FB780D0C9043}"/>
              </a:ext>
            </a:extLst>
          </p:cNvPr>
          <p:cNvSpPr/>
          <p:nvPr/>
        </p:nvSpPr>
        <p:spPr>
          <a:xfrm>
            <a:off x="8899957" y="5907807"/>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7D66B54-C10B-57CD-8495-0EDA1B7483A5}"/>
              </a:ext>
            </a:extLst>
          </p:cNvPr>
          <p:cNvSpPr/>
          <p:nvPr/>
        </p:nvSpPr>
        <p:spPr>
          <a:xfrm>
            <a:off x="261338"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78746448-541A-F015-F3EC-AD5CFFC1F3A0}"/>
              </a:ext>
            </a:extLst>
          </p:cNvPr>
          <p:cNvGrpSpPr/>
          <p:nvPr/>
        </p:nvGrpSpPr>
        <p:grpSpPr>
          <a:xfrm>
            <a:off x="7184572" y="785769"/>
            <a:ext cx="4449347" cy="5514686"/>
            <a:chOff x="7380514" y="1199546"/>
            <a:chExt cx="4449347" cy="5514686"/>
          </a:xfrm>
        </p:grpSpPr>
        <p:sp>
          <p:nvSpPr>
            <p:cNvPr id="36" name="Rectangle 35">
              <a:extLst>
                <a:ext uri="{FF2B5EF4-FFF2-40B4-BE49-F238E27FC236}">
                  <a16:creationId xmlns:a16="http://schemas.microsoft.com/office/drawing/2014/main" id="{F9EA31E5-6057-244A-7462-544F7AD16ED2}"/>
                </a:ext>
              </a:extLst>
            </p:cNvPr>
            <p:cNvSpPr/>
            <p:nvPr/>
          </p:nvSpPr>
          <p:spPr>
            <a:xfrm>
              <a:off x="8950859" y="5928936"/>
              <a:ext cx="2879002" cy="785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7893F77-1326-E282-F90A-C1A92838FFFE}"/>
                </a:ext>
              </a:extLst>
            </p:cNvPr>
            <p:cNvGrpSpPr/>
            <p:nvPr/>
          </p:nvGrpSpPr>
          <p:grpSpPr>
            <a:xfrm>
              <a:off x="7680448" y="1256286"/>
              <a:ext cx="3800107" cy="5104566"/>
              <a:chOff x="8171213" y="1310880"/>
              <a:chExt cx="3800107" cy="5104566"/>
            </a:xfrm>
          </p:grpSpPr>
          <p:grpSp>
            <p:nvGrpSpPr>
              <p:cNvPr id="5" name="Group 4">
                <a:extLst>
                  <a:ext uri="{FF2B5EF4-FFF2-40B4-BE49-F238E27FC236}">
                    <a16:creationId xmlns:a16="http://schemas.microsoft.com/office/drawing/2014/main" id="{5BDBEB20-BF53-D0C7-1436-28457709A1ED}"/>
                  </a:ext>
                </a:extLst>
              </p:cNvPr>
              <p:cNvGrpSpPr/>
              <p:nvPr/>
            </p:nvGrpSpPr>
            <p:grpSpPr>
              <a:xfrm>
                <a:off x="8171213" y="1768129"/>
                <a:ext cx="3800107" cy="4647317"/>
                <a:chOff x="1353784" y="1551084"/>
                <a:chExt cx="3800107" cy="4647317"/>
              </a:xfrm>
            </p:grpSpPr>
            <p:grpSp>
              <p:nvGrpSpPr>
                <p:cNvPr id="8" name="Group 7">
                  <a:extLst>
                    <a:ext uri="{FF2B5EF4-FFF2-40B4-BE49-F238E27FC236}">
                      <a16:creationId xmlns:a16="http://schemas.microsoft.com/office/drawing/2014/main" id="{A6A6B8A2-80F5-0FD1-CA0C-116ADC79E7D9}"/>
                    </a:ext>
                  </a:extLst>
                </p:cNvPr>
                <p:cNvGrpSpPr/>
                <p:nvPr/>
              </p:nvGrpSpPr>
              <p:grpSpPr>
                <a:xfrm>
                  <a:off x="1353785" y="1551084"/>
                  <a:ext cx="2505694" cy="1202931"/>
                  <a:chOff x="1425037" y="2391603"/>
                  <a:chExt cx="2505694" cy="1202931"/>
                </a:xfrm>
              </p:grpSpPr>
              <p:sp>
                <p:nvSpPr>
                  <p:cNvPr id="34" name="Rounded Rectangle 35">
                    <a:extLst>
                      <a:ext uri="{FF2B5EF4-FFF2-40B4-BE49-F238E27FC236}">
                        <a16:creationId xmlns:a16="http://schemas.microsoft.com/office/drawing/2014/main" id="{20C1870A-F0E1-BF69-C995-429BA08A98A5}"/>
                      </a:ext>
                    </a:extLst>
                  </p:cNvPr>
                  <p:cNvSpPr/>
                  <p:nvPr/>
                </p:nvSpPr>
                <p:spPr>
                  <a:xfrm>
                    <a:off x="1425038" y="2391603"/>
                    <a:ext cx="2505693" cy="1202931"/>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A7C4E4B-6BB8-AEA7-227F-EC04FDA449E5}"/>
                      </a:ext>
                    </a:extLst>
                  </p:cNvPr>
                  <p:cNvSpPr txBox="1"/>
                  <p:nvPr/>
                </p:nvSpPr>
                <p:spPr>
                  <a:xfrm>
                    <a:off x="1425037" y="2458878"/>
                    <a:ext cx="2505692" cy="1077218"/>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Submitting organization prepares proposal in collaboration with Control Body</a:t>
                    </a:r>
                  </a:p>
                </p:txBody>
              </p:sp>
            </p:grpSp>
            <p:grpSp>
              <p:nvGrpSpPr>
                <p:cNvPr id="9" name="Group 8">
                  <a:extLst>
                    <a:ext uri="{FF2B5EF4-FFF2-40B4-BE49-F238E27FC236}">
                      <a16:creationId xmlns:a16="http://schemas.microsoft.com/office/drawing/2014/main" id="{146B66A4-705A-44FF-B977-9E800E58CA47}"/>
                    </a:ext>
                  </a:extLst>
                </p:cNvPr>
                <p:cNvGrpSpPr/>
                <p:nvPr/>
              </p:nvGrpSpPr>
              <p:grpSpPr>
                <a:xfrm>
                  <a:off x="2587534" y="2754015"/>
                  <a:ext cx="1803699" cy="427206"/>
                  <a:chOff x="2587534" y="2754015"/>
                  <a:chExt cx="1803699" cy="427206"/>
                </a:xfrm>
              </p:grpSpPr>
              <p:sp>
                <p:nvSpPr>
                  <p:cNvPr id="32" name="TextBox 31">
                    <a:extLst>
                      <a:ext uri="{FF2B5EF4-FFF2-40B4-BE49-F238E27FC236}">
                        <a16:creationId xmlns:a16="http://schemas.microsoft.com/office/drawing/2014/main" id="{6FB3DB2C-DC17-818C-D177-E259B7837457}"/>
                      </a:ext>
                    </a:extLst>
                  </p:cNvPr>
                  <p:cNvSpPr txBox="1"/>
                  <p:nvPr/>
                </p:nvSpPr>
                <p:spPr>
                  <a:xfrm>
                    <a:off x="2587534" y="2794138"/>
                    <a:ext cx="1803699" cy="338554"/>
                  </a:xfrm>
                  <a:prstGeom prst="rect">
                    <a:avLst/>
                  </a:prstGeom>
                  <a:noFill/>
                </p:spPr>
                <p:txBody>
                  <a:bodyPr wrap="none" rtlCol="0">
                    <a:spAutoFit/>
                  </a:bodyPr>
                  <a:lstStyle/>
                  <a:p>
                    <a:r>
                      <a:rPr lang="en-US" sz="1600" b="1">
                        <a:solidFill>
                          <a:schemeClr val="accent2">
                            <a:lumMod val="75000"/>
                          </a:schemeClr>
                        </a:solidFill>
                        <a:latin typeface="Arial" panose="020B0604020202020204" pitchFamily="34" charset="0"/>
                        <a:cs typeface="Arial" panose="020B0604020202020204" pitchFamily="34" charset="0"/>
                      </a:rPr>
                      <a:t>Submit proposal</a:t>
                    </a:r>
                  </a:p>
                </p:txBody>
              </p:sp>
              <p:cxnSp>
                <p:nvCxnSpPr>
                  <p:cNvPr id="33" name="Straight Connector 32">
                    <a:extLst>
                      <a:ext uri="{FF2B5EF4-FFF2-40B4-BE49-F238E27FC236}">
                        <a16:creationId xmlns:a16="http://schemas.microsoft.com/office/drawing/2014/main" id="{9F358429-C724-C024-98BD-7A6DA8EDB717}"/>
                      </a:ext>
                    </a:extLst>
                  </p:cNvPr>
                  <p:cNvCxnSpPr>
                    <a:cxnSpLocks/>
                    <a:stCxn id="34" idx="2"/>
                    <a:endCxn id="30" idx="0"/>
                  </p:cNvCxnSpPr>
                  <p:nvPr/>
                </p:nvCxnSpPr>
                <p:spPr>
                  <a:xfrm flipH="1">
                    <a:off x="2606631" y="2754015"/>
                    <a:ext cx="2" cy="427206"/>
                  </a:xfrm>
                  <a:prstGeom prst="line">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BD60534-742E-563A-303C-206D2CA2408B}"/>
                    </a:ext>
                  </a:extLst>
                </p:cNvPr>
                <p:cNvGrpSpPr/>
                <p:nvPr/>
              </p:nvGrpSpPr>
              <p:grpSpPr>
                <a:xfrm>
                  <a:off x="1353784" y="3181221"/>
                  <a:ext cx="2505693" cy="970087"/>
                  <a:chOff x="1425038" y="2624446"/>
                  <a:chExt cx="2505693" cy="970087"/>
                </a:xfrm>
              </p:grpSpPr>
              <p:sp>
                <p:nvSpPr>
                  <p:cNvPr id="30" name="Rounded Rectangle 31">
                    <a:extLst>
                      <a:ext uri="{FF2B5EF4-FFF2-40B4-BE49-F238E27FC236}">
                        <a16:creationId xmlns:a16="http://schemas.microsoft.com/office/drawing/2014/main" id="{9CB9D0E4-E429-464D-3070-D2389201DDAA}"/>
                      </a:ext>
                    </a:extLst>
                  </p:cNvPr>
                  <p:cNvSpPr/>
                  <p:nvPr/>
                </p:nvSpPr>
                <p:spPr>
                  <a:xfrm>
                    <a:off x="1425038" y="2624446"/>
                    <a:ext cx="2505693" cy="970087"/>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4988AEF-1843-6941-6752-18E614BA918A}"/>
                      </a:ext>
                    </a:extLst>
                  </p:cNvPr>
                  <p:cNvSpPr txBox="1"/>
                  <p:nvPr/>
                </p:nvSpPr>
                <p:spPr>
                  <a:xfrm>
                    <a:off x="1425038" y="2647454"/>
                    <a:ext cx="2505693" cy="830997"/>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Register Manager reviews proposal for completeness</a:t>
                    </a:r>
                  </a:p>
                </p:txBody>
              </p:sp>
            </p:grpSp>
            <p:cxnSp>
              <p:nvCxnSpPr>
                <p:cNvPr id="29" name="Straight Connector 28">
                  <a:extLst>
                    <a:ext uri="{FF2B5EF4-FFF2-40B4-BE49-F238E27FC236}">
                      <a16:creationId xmlns:a16="http://schemas.microsoft.com/office/drawing/2014/main" id="{0B4BFD3A-25D8-002C-C365-07192279C404}"/>
                    </a:ext>
                  </a:extLst>
                </p:cNvPr>
                <p:cNvCxnSpPr>
                  <a:cxnSpLocks/>
                </p:cNvCxnSpPr>
                <p:nvPr/>
              </p:nvCxnSpPr>
              <p:spPr>
                <a:xfrm flipH="1">
                  <a:off x="2587535" y="4146406"/>
                  <a:ext cx="2" cy="427207"/>
                </a:xfrm>
                <a:prstGeom prst="line">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AE5BE77-EBA9-D8D4-4695-F429A4303757}"/>
                    </a:ext>
                  </a:extLst>
                </p:cNvPr>
                <p:cNvGrpSpPr/>
                <p:nvPr/>
              </p:nvGrpSpPr>
              <p:grpSpPr>
                <a:xfrm>
                  <a:off x="1353784" y="4581765"/>
                  <a:ext cx="2505693" cy="747111"/>
                  <a:chOff x="1425038" y="2624446"/>
                  <a:chExt cx="2505693" cy="747111"/>
                </a:xfrm>
              </p:grpSpPr>
              <p:sp>
                <p:nvSpPr>
                  <p:cNvPr id="26" name="Rounded Rectangle 27">
                    <a:extLst>
                      <a:ext uri="{FF2B5EF4-FFF2-40B4-BE49-F238E27FC236}">
                        <a16:creationId xmlns:a16="http://schemas.microsoft.com/office/drawing/2014/main" id="{A86CC7AC-63B9-9D44-C8AF-0AA37A2EB15B}"/>
                      </a:ext>
                    </a:extLst>
                  </p:cNvPr>
                  <p:cNvSpPr/>
                  <p:nvPr/>
                </p:nvSpPr>
                <p:spPr>
                  <a:xfrm>
                    <a:off x="1425038" y="2624446"/>
                    <a:ext cx="2505693" cy="747111"/>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BC2A07E-F5F0-9C56-4B7E-886FF9B7917B}"/>
                      </a:ext>
                    </a:extLst>
                  </p:cNvPr>
                  <p:cNvSpPr txBox="1"/>
                  <p:nvPr/>
                </p:nvSpPr>
                <p:spPr>
                  <a:xfrm>
                    <a:off x="1425038" y="2671204"/>
                    <a:ext cx="2505693" cy="584775"/>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Control Body reviews proposal for correctness</a:t>
                    </a:r>
                  </a:p>
                </p:txBody>
              </p:sp>
            </p:grpSp>
            <p:cxnSp>
              <p:nvCxnSpPr>
                <p:cNvPr id="25" name="Straight Connector 24">
                  <a:extLst>
                    <a:ext uri="{FF2B5EF4-FFF2-40B4-BE49-F238E27FC236}">
                      <a16:creationId xmlns:a16="http://schemas.microsoft.com/office/drawing/2014/main" id="{99FC2A95-6EE7-0610-8DA7-47F64BF06F24}"/>
                    </a:ext>
                  </a:extLst>
                </p:cNvPr>
                <p:cNvCxnSpPr>
                  <a:cxnSpLocks/>
                </p:cNvCxnSpPr>
                <p:nvPr/>
              </p:nvCxnSpPr>
              <p:spPr>
                <a:xfrm flipH="1">
                  <a:off x="2606631" y="5332927"/>
                  <a:ext cx="2" cy="427207"/>
                </a:xfrm>
                <a:prstGeom prst="line">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29AA5-D6DD-59BE-077F-44B2BC55FB18}"/>
                    </a:ext>
                  </a:extLst>
                </p:cNvPr>
                <p:cNvGrpSpPr/>
                <p:nvPr/>
              </p:nvGrpSpPr>
              <p:grpSpPr>
                <a:xfrm>
                  <a:off x="1353784" y="5771194"/>
                  <a:ext cx="2505693" cy="427207"/>
                  <a:chOff x="1425038" y="2624446"/>
                  <a:chExt cx="2505693" cy="427207"/>
                </a:xfrm>
              </p:grpSpPr>
              <p:sp>
                <p:nvSpPr>
                  <p:cNvPr id="22" name="Rounded Rectangle 23">
                    <a:extLst>
                      <a:ext uri="{FF2B5EF4-FFF2-40B4-BE49-F238E27FC236}">
                        <a16:creationId xmlns:a16="http://schemas.microsoft.com/office/drawing/2014/main" id="{F7D6494F-2546-2538-52F5-3E7E65C234BE}"/>
                      </a:ext>
                    </a:extLst>
                  </p:cNvPr>
                  <p:cNvSpPr/>
                  <p:nvPr/>
                </p:nvSpPr>
                <p:spPr>
                  <a:xfrm>
                    <a:off x="1425038" y="2624446"/>
                    <a:ext cx="2505693" cy="427207"/>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5BA7292-648D-5D7B-EE7C-A5357174AE48}"/>
                      </a:ext>
                    </a:extLst>
                  </p:cNvPr>
                  <p:cNvSpPr txBox="1"/>
                  <p:nvPr/>
                </p:nvSpPr>
                <p:spPr>
                  <a:xfrm>
                    <a:off x="1425038" y="2659329"/>
                    <a:ext cx="2505693" cy="338554"/>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Add to Register</a:t>
                    </a:r>
                  </a:p>
                </p:txBody>
              </p:sp>
            </p:grpSp>
            <p:grpSp>
              <p:nvGrpSpPr>
                <p:cNvPr id="15" name="Group 14">
                  <a:extLst>
                    <a:ext uri="{FF2B5EF4-FFF2-40B4-BE49-F238E27FC236}">
                      <a16:creationId xmlns:a16="http://schemas.microsoft.com/office/drawing/2014/main" id="{67BF7EB2-F965-9F69-5293-9A219CF258D1}"/>
                    </a:ext>
                  </a:extLst>
                </p:cNvPr>
                <p:cNvGrpSpPr/>
                <p:nvPr/>
              </p:nvGrpSpPr>
              <p:grpSpPr>
                <a:xfrm>
                  <a:off x="3859478" y="2264091"/>
                  <a:ext cx="1294413" cy="2736326"/>
                  <a:chOff x="3859478" y="2264091"/>
                  <a:chExt cx="1294413" cy="2736326"/>
                </a:xfrm>
              </p:grpSpPr>
              <p:cxnSp>
                <p:nvCxnSpPr>
                  <p:cNvPr id="16" name="Straight Connector 15">
                    <a:extLst>
                      <a:ext uri="{FF2B5EF4-FFF2-40B4-BE49-F238E27FC236}">
                        <a16:creationId xmlns:a16="http://schemas.microsoft.com/office/drawing/2014/main" id="{7DD31505-3637-0C2B-1347-DEC783393AB1}"/>
                      </a:ext>
                    </a:extLst>
                  </p:cNvPr>
                  <p:cNvCxnSpPr>
                    <a:cxnSpLocks/>
                  </p:cNvCxnSpPr>
                  <p:nvPr/>
                </p:nvCxnSpPr>
                <p:spPr>
                  <a:xfrm flipV="1">
                    <a:off x="5153891" y="2268970"/>
                    <a:ext cx="0" cy="2690289"/>
                  </a:xfrm>
                  <a:prstGeom prst="line">
                    <a:avLst/>
                  </a:prstGeom>
                  <a:ln w="158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2B5589-CF8F-8EEE-CCF3-03E20F1A91E9}"/>
                      </a:ext>
                    </a:extLst>
                  </p:cNvPr>
                  <p:cNvCxnSpPr>
                    <a:cxnSpLocks/>
                  </p:cNvCxnSpPr>
                  <p:nvPr/>
                </p:nvCxnSpPr>
                <p:spPr>
                  <a:xfrm>
                    <a:off x="3859478" y="2264091"/>
                    <a:ext cx="1294413" cy="0"/>
                  </a:xfrm>
                  <a:prstGeom prst="line">
                    <a:avLst/>
                  </a:prstGeom>
                  <a:ln w="158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18283-8BA2-941A-2F4E-E16AFD1B1D14}"/>
                      </a:ext>
                    </a:extLst>
                  </p:cNvPr>
                  <p:cNvSpPr txBox="1"/>
                  <p:nvPr/>
                </p:nvSpPr>
                <p:spPr>
                  <a:xfrm>
                    <a:off x="4123823" y="3415782"/>
                    <a:ext cx="800219" cy="338554"/>
                  </a:xfrm>
                  <a:prstGeom prst="rect">
                    <a:avLst/>
                  </a:prstGeom>
                  <a:noFill/>
                </p:spPr>
                <p:txBody>
                  <a:bodyPr wrap="none" rtlCol="0">
                    <a:spAutoFit/>
                  </a:bodyPr>
                  <a:lstStyle/>
                  <a:p>
                    <a:r>
                      <a:rPr lang="en-US" sz="1600" b="1">
                        <a:solidFill>
                          <a:schemeClr val="accent2">
                            <a:lumMod val="75000"/>
                          </a:schemeClr>
                        </a:solidFill>
                        <a:latin typeface="Arial" panose="020B0604020202020204" pitchFamily="34" charset="0"/>
                        <a:cs typeface="Arial" panose="020B0604020202020204" pitchFamily="34" charset="0"/>
                      </a:rPr>
                      <a:t>Reject</a:t>
                    </a:r>
                    <a:endParaRPr lang="en-US" sz="160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013AC214-CA69-606D-7CCF-908223B438C8}"/>
                      </a:ext>
                    </a:extLst>
                  </p:cNvPr>
                  <p:cNvCxnSpPr>
                    <a:cxnSpLocks/>
                  </p:cNvCxnSpPr>
                  <p:nvPr/>
                </p:nvCxnSpPr>
                <p:spPr>
                  <a:xfrm>
                    <a:off x="3859478" y="4959259"/>
                    <a:ext cx="1294413" cy="0"/>
                  </a:xfrm>
                  <a:prstGeom prst="line">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E7FA7EE-4CCD-6BA9-3D44-95A98846A2F3}"/>
                      </a:ext>
                    </a:extLst>
                  </p:cNvPr>
                  <p:cNvSpPr txBox="1"/>
                  <p:nvPr/>
                </p:nvSpPr>
                <p:spPr>
                  <a:xfrm>
                    <a:off x="4123823" y="4661863"/>
                    <a:ext cx="800219" cy="338554"/>
                  </a:xfrm>
                  <a:prstGeom prst="rect">
                    <a:avLst/>
                  </a:prstGeom>
                  <a:noFill/>
                </p:spPr>
                <p:txBody>
                  <a:bodyPr wrap="none" rtlCol="0">
                    <a:spAutoFit/>
                  </a:bodyPr>
                  <a:lstStyle/>
                  <a:p>
                    <a:r>
                      <a:rPr lang="en-US" sz="1600" b="1">
                        <a:solidFill>
                          <a:schemeClr val="accent2">
                            <a:lumMod val="75000"/>
                          </a:schemeClr>
                        </a:solidFill>
                        <a:latin typeface="Arial" panose="020B0604020202020204" pitchFamily="34" charset="0"/>
                        <a:cs typeface="Arial" panose="020B0604020202020204" pitchFamily="34" charset="0"/>
                      </a:rPr>
                      <a:t>Reject</a:t>
                    </a:r>
                    <a:endParaRPr lang="en-US" sz="1600">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2C8CB292-EF22-A295-2885-C924E1DF98CF}"/>
                      </a:ext>
                    </a:extLst>
                  </p:cNvPr>
                  <p:cNvCxnSpPr>
                    <a:cxnSpLocks/>
                  </p:cNvCxnSpPr>
                  <p:nvPr/>
                </p:nvCxnSpPr>
                <p:spPr>
                  <a:xfrm>
                    <a:off x="3859478" y="3713178"/>
                    <a:ext cx="1294413" cy="0"/>
                  </a:xfrm>
                  <a:prstGeom prst="line">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7" name="TextBox 6">
                <a:extLst>
                  <a:ext uri="{FF2B5EF4-FFF2-40B4-BE49-F238E27FC236}">
                    <a16:creationId xmlns:a16="http://schemas.microsoft.com/office/drawing/2014/main" id="{FD1D6CE0-2EC0-A95A-80BD-ACF53993B1CE}"/>
                  </a:ext>
                </a:extLst>
              </p:cNvPr>
              <p:cNvSpPr txBox="1"/>
              <p:nvPr/>
            </p:nvSpPr>
            <p:spPr>
              <a:xfrm>
                <a:off x="8171213" y="1310880"/>
                <a:ext cx="3344552"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Proposal approval process</a:t>
                </a:r>
              </a:p>
            </p:txBody>
          </p:sp>
        </p:grpSp>
        <p:sp>
          <p:nvSpPr>
            <p:cNvPr id="39" name="TextBox 38">
              <a:extLst>
                <a:ext uri="{FF2B5EF4-FFF2-40B4-BE49-F238E27FC236}">
                  <a16:creationId xmlns:a16="http://schemas.microsoft.com/office/drawing/2014/main" id="{2DDFF9E9-06B9-5C0E-528F-78B00B4B7673}"/>
                </a:ext>
              </a:extLst>
            </p:cNvPr>
            <p:cNvSpPr txBox="1"/>
            <p:nvPr/>
          </p:nvSpPr>
          <p:spPr>
            <a:xfrm>
              <a:off x="8911422" y="4295737"/>
              <a:ext cx="1790875" cy="338554"/>
            </a:xfrm>
            <a:prstGeom prst="rect">
              <a:avLst/>
            </a:prstGeom>
            <a:noFill/>
          </p:spPr>
          <p:txBody>
            <a:bodyPr wrap="none" rtlCol="0">
              <a:spAutoFit/>
            </a:bodyPr>
            <a:lstStyle/>
            <a:p>
              <a:r>
                <a:rPr lang="en-US" sz="1600" b="1">
                  <a:solidFill>
                    <a:schemeClr val="accent2">
                      <a:lumMod val="75000"/>
                    </a:schemeClr>
                  </a:solidFill>
                  <a:latin typeface="Arial" panose="020B0604020202020204" pitchFamily="34" charset="0"/>
                  <a:cs typeface="Arial" panose="020B0604020202020204" pitchFamily="34" charset="0"/>
                </a:rPr>
                <a:t>Accept proposal</a:t>
              </a:r>
            </a:p>
          </p:txBody>
        </p:sp>
        <p:sp>
          <p:nvSpPr>
            <p:cNvPr id="40" name="TextBox 39">
              <a:extLst>
                <a:ext uri="{FF2B5EF4-FFF2-40B4-BE49-F238E27FC236}">
                  <a16:creationId xmlns:a16="http://schemas.microsoft.com/office/drawing/2014/main" id="{398D8BE9-6E43-BACC-728E-A3AA7A9E0F2E}"/>
                </a:ext>
              </a:extLst>
            </p:cNvPr>
            <p:cNvSpPr txBox="1"/>
            <p:nvPr/>
          </p:nvSpPr>
          <p:spPr>
            <a:xfrm>
              <a:off x="8941095" y="5493234"/>
              <a:ext cx="1938351" cy="338554"/>
            </a:xfrm>
            <a:prstGeom prst="rect">
              <a:avLst/>
            </a:prstGeom>
            <a:noFill/>
          </p:spPr>
          <p:txBody>
            <a:bodyPr wrap="none" rtlCol="0">
              <a:spAutoFit/>
            </a:bodyPr>
            <a:lstStyle/>
            <a:p>
              <a:r>
                <a:rPr lang="en-US" sz="1600" b="1">
                  <a:solidFill>
                    <a:schemeClr val="accent2">
                      <a:lumMod val="75000"/>
                    </a:schemeClr>
                  </a:solidFill>
                  <a:latin typeface="Arial" panose="020B0604020202020204" pitchFamily="34" charset="0"/>
                  <a:cs typeface="Arial" panose="020B0604020202020204" pitchFamily="34" charset="0"/>
                </a:rPr>
                <a:t>Approve proposal</a:t>
              </a:r>
            </a:p>
          </p:txBody>
        </p:sp>
        <p:sp>
          <p:nvSpPr>
            <p:cNvPr id="49" name="Rectangle 48">
              <a:extLst>
                <a:ext uri="{FF2B5EF4-FFF2-40B4-BE49-F238E27FC236}">
                  <a16:creationId xmlns:a16="http://schemas.microsoft.com/office/drawing/2014/main" id="{211439C7-703B-C252-BDA3-3323396E81FB}"/>
                </a:ext>
              </a:extLst>
            </p:cNvPr>
            <p:cNvSpPr/>
            <p:nvPr/>
          </p:nvSpPr>
          <p:spPr>
            <a:xfrm>
              <a:off x="7380514" y="1199546"/>
              <a:ext cx="4351565" cy="5340051"/>
            </a:xfrm>
            <a:prstGeom prst="rect">
              <a:avLst/>
            </a:prstGeom>
            <a:noFill/>
            <a:ln w="12700">
              <a:solidFill>
                <a:srgbClr val="C00000"/>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n w="3175">
                  <a:solidFill>
                    <a:schemeClr val="tx1"/>
                  </a:solidFill>
                </a:ln>
                <a:latin typeface="Arial" panose="020B0604020202020204" pitchFamily="34" charset="0"/>
                <a:cs typeface="Arial" panose="020B0604020202020204" pitchFamily="34" charset="0"/>
              </a:endParaRPr>
            </a:p>
          </p:txBody>
        </p:sp>
      </p:grpSp>
      <p:sp>
        <p:nvSpPr>
          <p:cNvPr id="3" name="Content Placeholder 2">
            <a:extLst>
              <a:ext uri="{FF2B5EF4-FFF2-40B4-BE49-F238E27FC236}">
                <a16:creationId xmlns:a16="http://schemas.microsoft.com/office/drawing/2014/main" id="{BE38CAAF-47E4-CD47-465D-64E34CC58B03}"/>
              </a:ext>
            </a:extLst>
          </p:cNvPr>
          <p:cNvSpPr>
            <a:spLocks noGrp="1"/>
          </p:cNvSpPr>
          <p:nvPr>
            <p:ph idx="1"/>
          </p:nvPr>
        </p:nvSpPr>
        <p:spPr>
          <a:xfrm>
            <a:off x="838201" y="1370582"/>
            <a:ext cx="5599814" cy="5184390"/>
          </a:xfrm>
        </p:spPr>
        <p:txBody>
          <a:bodyPr>
            <a:noAutofit/>
          </a:bodyPr>
          <a:lstStyle/>
          <a:p>
            <a:pPr>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ISO 19127 and ISO 19135 define procedures for preparing, managing, and maintaining the ISOGR</a:t>
            </a:r>
          </a:p>
          <a:p>
            <a:pPr marL="0" indent="0">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Types of submissions (proposals)</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Addition of new data</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Clarification or correction of existing data</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Supersession (i.e., updating) of existing data</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Retirement of existing data (i.e., no longer used but retained for historical purposes)</a:t>
            </a:r>
          </a:p>
          <a:p>
            <a:pPr lvl="1">
              <a:spcBef>
                <a:spcPts val="600"/>
              </a:spcBef>
              <a:buSzPct val="8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Invalidation of existing erroneous data</a:t>
            </a:r>
          </a:p>
          <a:p>
            <a:pPr marL="457200" lvl="1" indent="0">
              <a:spcBef>
                <a:spcPts val="0"/>
              </a:spcBef>
              <a:buSzPct val="8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For an</a:t>
            </a:r>
            <a:r>
              <a:rPr lang="en-GB" sz="2000" dirty="0">
                <a:latin typeface="Calibri" panose="020F0502020204030204" pitchFamily="34" charset="0"/>
                <a:ea typeface="Calibri" panose="020F0502020204030204" pitchFamily="34" charset="0"/>
                <a:cs typeface="Calibri" panose="020F0502020204030204" pitchFamily="34" charset="0"/>
              </a:rPr>
              <a:t>y questions</a:t>
            </a:r>
            <a:r>
              <a:rPr lang="en-US" sz="2000" dirty="0">
                <a:latin typeface="Calibri" panose="020F0502020204030204" pitchFamily="34" charset="0"/>
                <a:ea typeface="Calibri" panose="020F0502020204030204" pitchFamily="34" charset="0"/>
                <a:cs typeface="Calibri" panose="020F0502020204030204" pitchFamily="34" charset="0"/>
              </a:rPr>
              <a:t>: isogr@geodetic.org</a:t>
            </a:r>
          </a:p>
          <a:p>
            <a:pPr>
              <a:spcBef>
                <a:spcPts val="0"/>
              </a:spcBef>
            </a:pPr>
            <a:endParaRPr lang="en-US" sz="2000" dirty="0"/>
          </a:p>
        </p:txBody>
      </p:sp>
      <p:sp>
        <p:nvSpPr>
          <p:cNvPr id="13" name="Title 2">
            <a:extLst>
              <a:ext uri="{FF2B5EF4-FFF2-40B4-BE49-F238E27FC236}">
                <a16:creationId xmlns:a16="http://schemas.microsoft.com/office/drawing/2014/main" id="{A106DF96-EEC8-54B5-C38F-C84A543EC245}"/>
              </a:ext>
            </a:extLst>
          </p:cNvPr>
          <p:cNvSpPr txBox="1">
            <a:spLocks/>
          </p:cNvSpPr>
          <p:nvPr/>
        </p:nvSpPr>
        <p:spPr>
          <a:xfrm>
            <a:off x="0" y="1047"/>
            <a:ext cx="6887688"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Geodetic data registration</a:t>
            </a:r>
          </a:p>
        </p:txBody>
      </p:sp>
      <p:pic>
        <p:nvPicPr>
          <p:cNvPr id="38" name="Picture 37" descr="A logo with a circular design&#10;&#10;Description automatically generated with medium confidence">
            <a:extLst>
              <a:ext uri="{FF2B5EF4-FFF2-40B4-BE49-F238E27FC236}">
                <a16:creationId xmlns:a16="http://schemas.microsoft.com/office/drawing/2014/main" id="{B94BD5DD-B78A-F406-9278-2DD642DE55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46499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C6D8-3B84-20B2-8796-AB71C295D450}"/>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E82B62A6-C2DD-964F-A3CA-6D204F0C267B}"/>
              </a:ext>
            </a:extLst>
          </p:cNvPr>
          <p:cNvSpPr/>
          <p:nvPr/>
        </p:nvSpPr>
        <p:spPr>
          <a:xfrm>
            <a:off x="8754917" y="6018740"/>
            <a:ext cx="2879002" cy="785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3A20D158-051A-5F88-CC53-44AFF9582BAE}"/>
              </a:ext>
            </a:extLst>
          </p:cNvPr>
          <p:cNvSpPr/>
          <p:nvPr/>
        </p:nvSpPr>
        <p:spPr>
          <a:xfrm>
            <a:off x="261338" y="5953822"/>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AEDAEA45-B9D4-717E-7346-25D3F8AE4B72}"/>
              </a:ext>
            </a:extLst>
          </p:cNvPr>
          <p:cNvGrpSpPr/>
          <p:nvPr/>
        </p:nvGrpSpPr>
        <p:grpSpPr>
          <a:xfrm>
            <a:off x="10276181" y="456474"/>
            <a:ext cx="1514770" cy="4057958"/>
            <a:chOff x="10573397" y="1658256"/>
            <a:chExt cx="1514770" cy="4057958"/>
          </a:xfrm>
        </p:grpSpPr>
        <p:sp>
          <p:nvSpPr>
            <p:cNvPr id="45" name="TextBox 44">
              <a:extLst>
                <a:ext uri="{FF2B5EF4-FFF2-40B4-BE49-F238E27FC236}">
                  <a16:creationId xmlns:a16="http://schemas.microsoft.com/office/drawing/2014/main" id="{75807AF5-C1B4-8332-C6E1-2E8416AB5FE0}"/>
                </a:ext>
              </a:extLst>
            </p:cNvPr>
            <p:cNvSpPr txBox="1"/>
            <p:nvPr/>
          </p:nvSpPr>
          <p:spPr>
            <a:xfrm>
              <a:off x="10573397" y="1658256"/>
              <a:ext cx="1514770" cy="1754326"/>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Developed by</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With support from</a:t>
              </a:r>
            </a:p>
          </p:txBody>
        </p:sp>
        <p:grpSp>
          <p:nvGrpSpPr>
            <p:cNvPr id="46" name="Group 45">
              <a:extLst>
                <a:ext uri="{FF2B5EF4-FFF2-40B4-BE49-F238E27FC236}">
                  <a16:creationId xmlns:a16="http://schemas.microsoft.com/office/drawing/2014/main" id="{C6F8B85C-B7B8-2DF1-3024-B9A82343852A}"/>
                </a:ext>
              </a:extLst>
            </p:cNvPr>
            <p:cNvGrpSpPr/>
            <p:nvPr/>
          </p:nvGrpSpPr>
          <p:grpSpPr>
            <a:xfrm>
              <a:off x="10657350" y="3407593"/>
              <a:ext cx="1250708" cy="2308621"/>
              <a:chOff x="10657350" y="3407593"/>
              <a:chExt cx="1250708" cy="2308621"/>
            </a:xfrm>
          </p:grpSpPr>
          <p:pic>
            <p:nvPicPr>
              <p:cNvPr id="48" name="Graphic 47">
                <a:extLst>
                  <a:ext uri="{FF2B5EF4-FFF2-40B4-BE49-F238E27FC236}">
                    <a16:creationId xmlns:a16="http://schemas.microsoft.com/office/drawing/2014/main" id="{5248D87B-5CDA-4565-6E6F-B308C5B7B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57350" y="3407593"/>
                <a:ext cx="1119318" cy="395053"/>
              </a:xfrm>
              <a:prstGeom prst="rect">
                <a:avLst/>
              </a:prstGeom>
            </p:spPr>
          </p:pic>
          <p:pic>
            <p:nvPicPr>
              <p:cNvPr id="51" name="Picture 50">
                <a:extLst>
                  <a:ext uri="{FF2B5EF4-FFF2-40B4-BE49-F238E27FC236}">
                    <a16:creationId xmlns:a16="http://schemas.microsoft.com/office/drawing/2014/main" id="{F15C69E4-C09E-197C-E7E6-B5FA0EB1E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289" y="3986389"/>
                <a:ext cx="1215769" cy="183677"/>
              </a:xfrm>
              <a:prstGeom prst="rect">
                <a:avLst/>
              </a:prstGeom>
            </p:spPr>
          </p:pic>
          <p:pic>
            <p:nvPicPr>
              <p:cNvPr id="52" name="Graphic 51">
                <a:extLst>
                  <a:ext uri="{FF2B5EF4-FFF2-40B4-BE49-F238E27FC236}">
                    <a16:creationId xmlns:a16="http://schemas.microsoft.com/office/drawing/2014/main" id="{32139454-E504-8135-3249-E8DCA20C5B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92290" y="4378869"/>
                <a:ext cx="1215768" cy="1337345"/>
              </a:xfrm>
              <a:prstGeom prst="rect">
                <a:avLst/>
              </a:prstGeom>
            </p:spPr>
          </p:pic>
        </p:grpSp>
        <p:pic>
          <p:nvPicPr>
            <p:cNvPr id="47" name="Graphic 46">
              <a:extLst>
                <a:ext uri="{FF2B5EF4-FFF2-40B4-BE49-F238E27FC236}">
                  <a16:creationId xmlns:a16="http://schemas.microsoft.com/office/drawing/2014/main" id="{414A9593-68A5-ED2B-35B3-F47FF477FE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92290" y="2095917"/>
              <a:ext cx="981386" cy="245347"/>
            </a:xfrm>
            <a:prstGeom prst="rect">
              <a:avLst/>
            </a:prstGeom>
          </p:spPr>
        </p:pic>
      </p:grpSp>
      <p:grpSp>
        <p:nvGrpSpPr>
          <p:cNvPr id="56" name="Group 55">
            <a:extLst>
              <a:ext uri="{FF2B5EF4-FFF2-40B4-BE49-F238E27FC236}">
                <a16:creationId xmlns:a16="http://schemas.microsoft.com/office/drawing/2014/main" id="{8EDE134B-30D3-2046-0CB7-2AF96D1C12D4}"/>
              </a:ext>
            </a:extLst>
          </p:cNvPr>
          <p:cNvGrpSpPr/>
          <p:nvPr/>
        </p:nvGrpSpPr>
        <p:grpSpPr>
          <a:xfrm>
            <a:off x="886256" y="520421"/>
            <a:ext cx="9136542" cy="5704029"/>
            <a:chOff x="886256" y="520421"/>
            <a:chExt cx="9136542" cy="5704029"/>
          </a:xfrm>
        </p:grpSpPr>
        <p:grpSp>
          <p:nvGrpSpPr>
            <p:cNvPr id="38" name="Group 37">
              <a:extLst>
                <a:ext uri="{FF2B5EF4-FFF2-40B4-BE49-F238E27FC236}">
                  <a16:creationId xmlns:a16="http://schemas.microsoft.com/office/drawing/2014/main" id="{8A03EFBD-B53F-273C-08D2-079213C650A9}"/>
                </a:ext>
              </a:extLst>
            </p:cNvPr>
            <p:cNvGrpSpPr/>
            <p:nvPr/>
          </p:nvGrpSpPr>
          <p:grpSpPr>
            <a:xfrm>
              <a:off x="886256" y="520421"/>
              <a:ext cx="9136542" cy="5704029"/>
              <a:chOff x="736032" y="221064"/>
              <a:chExt cx="9827317" cy="6135286"/>
            </a:xfrm>
          </p:grpSpPr>
          <p:pic>
            <p:nvPicPr>
              <p:cNvPr id="41" name="Picture 40">
                <a:extLst>
                  <a:ext uri="{FF2B5EF4-FFF2-40B4-BE49-F238E27FC236}">
                    <a16:creationId xmlns:a16="http://schemas.microsoft.com/office/drawing/2014/main" id="{E7E8C3F6-B0FB-8B7D-47C1-83570134F1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032" y="221064"/>
                <a:ext cx="9827317" cy="6135286"/>
              </a:xfrm>
              <a:prstGeom prst="rect">
                <a:avLst/>
              </a:prstGeom>
              <a:ln>
                <a:solidFill>
                  <a:schemeClr val="tx1"/>
                </a:solidFill>
              </a:ln>
            </p:spPr>
          </p:pic>
          <p:sp>
            <p:nvSpPr>
              <p:cNvPr id="42" name="TextBox 41">
                <a:extLst>
                  <a:ext uri="{FF2B5EF4-FFF2-40B4-BE49-F238E27FC236}">
                    <a16:creationId xmlns:a16="http://schemas.microsoft.com/office/drawing/2014/main" id="{E7180F0D-77B7-1070-912B-831A00BB3643}"/>
                  </a:ext>
                </a:extLst>
              </p:cNvPr>
              <p:cNvSpPr txBox="1"/>
              <p:nvPr/>
            </p:nvSpPr>
            <p:spPr>
              <a:xfrm>
                <a:off x="784590" y="2404452"/>
                <a:ext cx="1787790" cy="2123658"/>
              </a:xfrm>
              <a:prstGeom prst="rect">
                <a:avLst/>
              </a:prstGeom>
              <a:solidFill>
                <a:schemeClr val="bg1"/>
              </a:solidFill>
              <a:ln w="15875">
                <a:solidFill>
                  <a:schemeClr val="tx1"/>
                </a:solidFill>
              </a:ln>
            </p:spPr>
            <p:txBody>
              <a:bodyPr wrap="square" rtlCol="0">
                <a:spAutoFit/>
              </a:bodyPr>
              <a:lstStyle/>
              <a:p>
                <a:r>
                  <a:rPr lang="en-US" sz="1400" b="1">
                    <a:solidFill>
                      <a:srgbClr val="0432FF"/>
                    </a:solidFill>
                    <a:latin typeface="Calibri" panose="020F0502020204030204" pitchFamily="34" charset="0"/>
                    <a:cs typeface="Calibri" panose="020F0502020204030204" pitchFamily="34" charset="0"/>
                  </a:rPr>
                  <a:t>Current Content</a:t>
                </a:r>
              </a:p>
              <a:p>
                <a:endParaRPr lang="en-US" sz="400">
                  <a:solidFill>
                    <a:srgbClr val="0432FF"/>
                  </a:solidFill>
                  <a:latin typeface="Calibri" panose="020F0502020204030204" pitchFamily="34" charset="0"/>
                  <a:cs typeface="Calibri" panose="020F0502020204030204" pitchFamily="34" charset="0"/>
                </a:endParaRPr>
              </a:p>
              <a:p>
                <a:r>
                  <a:rPr lang="en-US" sz="1400">
                    <a:solidFill>
                      <a:srgbClr val="0432FF"/>
                    </a:solidFill>
                    <a:latin typeface="Calibri" panose="020F0502020204030204" pitchFamily="34" charset="0"/>
                    <a:cs typeface="Calibri" panose="020F0502020204030204" pitchFamily="34" charset="0"/>
                  </a:rPr>
                  <a:t>977 register items</a:t>
                </a:r>
              </a:p>
              <a:p>
                <a:endParaRPr lang="en-US" sz="400">
                  <a:solidFill>
                    <a:srgbClr val="0432FF"/>
                  </a:solidFill>
                  <a:latin typeface="Calibri" panose="020F0502020204030204" pitchFamily="34" charset="0"/>
                  <a:cs typeface="Calibri" panose="020F0502020204030204" pitchFamily="34" charset="0"/>
                </a:endParaRPr>
              </a:p>
              <a:p>
                <a:r>
                  <a:rPr lang="en-US" sz="1400">
                    <a:solidFill>
                      <a:srgbClr val="0432FF"/>
                    </a:solidFill>
                    <a:latin typeface="Calibri" panose="020F0502020204030204" pitchFamily="34" charset="0"/>
                    <a:cs typeface="Calibri" panose="020F0502020204030204" pitchFamily="34" charset="0"/>
                  </a:rPr>
                  <a:t>  98 reference frames</a:t>
                </a:r>
              </a:p>
              <a:p>
                <a:r>
                  <a:rPr lang="en-US" sz="1400">
                    <a:solidFill>
                      <a:srgbClr val="0432FF"/>
                    </a:solidFill>
                    <a:latin typeface="Calibri" panose="020F0502020204030204" pitchFamily="34" charset="0"/>
                    <a:cs typeface="Calibri" panose="020F0502020204030204" pitchFamily="34" charset="0"/>
                  </a:rPr>
                  <a:t>  32 vertical datums</a:t>
                </a:r>
              </a:p>
              <a:p>
                <a:endParaRPr lang="en-US" sz="400">
                  <a:solidFill>
                    <a:srgbClr val="0432FF"/>
                  </a:solidFill>
                  <a:latin typeface="Calibri" panose="020F0502020204030204" pitchFamily="34" charset="0"/>
                  <a:cs typeface="Calibri" panose="020F0502020204030204" pitchFamily="34" charset="0"/>
                </a:endParaRPr>
              </a:p>
              <a:p>
                <a:r>
                  <a:rPr lang="en-US" sz="1400">
                    <a:solidFill>
                      <a:srgbClr val="0432FF"/>
                    </a:solidFill>
                    <a:latin typeface="Calibri" panose="020F0502020204030204" pitchFamily="34" charset="0"/>
                    <a:cs typeface="Calibri" panose="020F0502020204030204" pitchFamily="34" charset="0"/>
                  </a:rPr>
                  <a:t>275 geodetic CRSs</a:t>
                </a:r>
              </a:p>
              <a:p>
                <a:r>
                  <a:rPr lang="en-US" sz="1400">
                    <a:solidFill>
                      <a:srgbClr val="0432FF"/>
                    </a:solidFill>
                    <a:latin typeface="Calibri" panose="020F0502020204030204" pitchFamily="34" charset="0"/>
                    <a:cs typeface="Calibri" panose="020F0502020204030204" pitchFamily="34" charset="0"/>
                  </a:rPr>
                  <a:t>  32 vertical CRSs</a:t>
                </a:r>
              </a:p>
              <a:p>
                <a:endParaRPr lang="en-US" sz="400">
                  <a:solidFill>
                    <a:srgbClr val="0432FF"/>
                  </a:solidFill>
                  <a:latin typeface="Calibri" panose="020F0502020204030204" pitchFamily="34" charset="0"/>
                  <a:cs typeface="Calibri" panose="020F0502020204030204" pitchFamily="34" charset="0"/>
                </a:endParaRPr>
              </a:p>
              <a:p>
                <a:r>
                  <a:rPr lang="en-US" sz="1400">
                    <a:solidFill>
                      <a:srgbClr val="0432FF"/>
                    </a:solidFill>
                    <a:latin typeface="Calibri" panose="020F0502020204030204" pitchFamily="34" charset="0"/>
                    <a:cs typeface="Calibri" panose="020F0502020204030204" pitchFamily="34" charset="0"/>
                  </a:rPr>
                  <a:t>122 conversions</a:t>
                </a:r>
              </a:p>
              <a:p>
                <a:r>
                  <a:rPr lang="en-US" sz="1400">
                    <a:solidFill>
                      <a:srgbClr val="0432FF"/>
                    </a:solidFill>
                    <a:latin typeface="Calibri" panose="020F0502020204030204" pitchFamily="34" charset="0"/>
                    <a:cs typeface="Calibri" panose="020F0502020204030204" pitchFamily="34" charset="0"/>
                  </a:rPr>
                  <a:t>395 transformations</a:t>
                </a:r>
              </a:p>
            </p:txBody>
          </p:sp>
          <p:sp>
            <p:nvSpPr>
              <p:cNvPr id="43" name="TextBox 42">
                <a:extLst>
                  <a:ext uri="{FF2B5EF4-FFF2-40B4-BE49-F238E27FC236}">
                    <a16:creationId xmlns:a16="http://schemas.microsoft.com/office/drawing/2014/main" id="{502575A5-D816-3A40-D7AA-331D91071B57}"/>
                  </a:ext>
                </a:extLst>
              </p:cNvPr>
              <p:cNvSpPr txBox="1"/>
              <p:nvPr/>
            </p:nvSpPr>
            <p:spPr>
              <a:xfrm>
                <a:off x="4811660" y="261256"/>
                <a:ext cx="3116559" cy="369332"/>
              </a:xfrm>
              <a:prstGeom prst="rect">
                <a:avLst/>
              </a:prstGeom>
              <a:noFill/>
            </p:spPr>
            <p:txBody>
              <a:bodyPr wrap="none" rtlCol="0">
                <a:spAutoFit/>
              </a:bodyPr>
              <a:lstStyle/>
              <a:p>
                <a:r>
                  <a:rPr lang="en-US">
                    <a:solidFill>
                      <a:srgbClr val="C00000"/>
                    </a:solidFill>
                  </a:rPr>
                  <a:t>https://geodetic.isotc211.org</a:t>
                </a:r>
              </a:p>
            </p:txBody>
          </p:sp>
        </p:grpSp>
        <p:sp>
          <p:nvSpPr>
            <p:cNvPr id="53" name="Oval 52">
              <a:extLst>
                <a:ext uri="{FF2B5EF4-FFF2-40B4-BE49-F238E27FC236}">
                  <a16:creationId xmlns:a16="http://schemas.microsoft.com/office/drawing/2014/main" id="{8B89DEAC-D962-6D70-5E3B-D8E0B618E41F}"/>
                </a:ext>
              </a:extLst>
            </p:cNvPr>
            <p:cNvSpPr/>
            <p:nvPr/>
          </p:nvSpPr>
          <p:spPr>
            <a:xfrm>
              <a:off x="2527391" y="4620589"/>
              <a:ext cx="1225898" cy="332471"/>
            </a:xfrm>
            <a:prstGeom prst="ellipse">
              <a:avLst/>
            </a:prstGeom>
            <a:ln w="38100">
              <a:solidFill>
                <a:srgbClr val="C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US"/>
            </a:p>
          </p:txBody>
        </p:sp>
      </p:grpSp>
    </p:spTree>
    <p:extLst>
      <p:ext uri="{BB962C8B-B14F-4D97-AF65-F5344CB8AC3E}">
        <p14:creationId xmlns:p14="http://schemas.microsoft.com/office/powerpoint/2010/main" val="641378275"/>
      </p:ext>
    </p:extLst>
  </p:cSld>
  <p:clrMapOvr>
    <a:masterClrMapping/>
  </p:clrMapOvr>
</p:sld>
</file>

<file path=ppt/theme/theme1.xml><?xml version="1.0" encoding="utf-8"?>
<a:theme xmlns:a="http://schemas.openxmlformats.org/drawingml/2006/main" name="Office-tema">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GCE-pptx-template.potx" id="{CA449D1B-FBD3-41AD-8480-FCF211393728}" vid="{B56BDD4E-3BD5-4A34-8A6D-329E534CF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Props1.xml><?xml version="1.0" encoding="utf-8"?>
<ds:datastoreItem xmlns:ds="http://schemas.openxmlformats.org/officeDocument/2006/customXml" ds:itemID="{E45E33F3-4768-4A8F-8E74-8B64226C339F}">
  <ds:schemaRefs>
    <ds:schemaRef ds:uri="http://schemas.microsoft.com/sharepoint/v3/contenttype/forms"/>
  </ds:schemaRefs>
</ds:datastoreItem>
</file>

<file path=customXml/itemProps2.xml><?xml version="1.0" encoding="utf-8"?>
<ds:datastoreItem xmlns:ds="http://schemas.openxmlformats.org/officeDocument/2006/customXml" ds:itemID="{972F9C18-96FC-4770-950F-B634C90C14D1}">
  <ds:schemaRefs>
    <ds:schemaRef ds:uri="15961880-a563-4505-998d-f822ac64b06a"/>
    <ds:schemaRef ds:uri="afee6905-51e4-4324-8fef-2f66402a4e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E7B16F-3140-4D43-B879-F988CB580213}">
  <ds:schemaRefs>
    <ds:schemaRef ds:uri="15961880-a563-4505-998d-f822ac64b06a"/>
    <ds:schemaRef ds:uri="afee6905-51e4-4324-8fef-2f66402a4ec9"/>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61</TotalTime>
  <Words>2729</Words>
  <Application>Microsoft Office PowerPoint</Application>
  <PresentationFormat>Widescreen</PresentationFormat>
  <Paragraphs>383</Paragraphs>
  <Slides>36</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Aptos</vt:lpstr>
      <vt:lpstr>Arial</vt:lpstr>
      <vt:lpstr>Arial Narrow</vt:lpstr>
      <vt:lpstr>Calibri</vt:lpstr>
      <vt:lpstr>Calibri Light</vt:lpstr>
      <vt:lpstr>Courier New</vt:lpstr>
      <vt:lpstr>Segoe UI</vt:lpstr>
      <vt:lpstr>Trebuchet MS</vt:lpstr>
      <vt:lpstr>Wingdings</vt:lpstr>
      <vt:lpstr>Office-tema</vt:lpstr>
      <vt:lpstr>Office Theme</vt:lpstr>
      <vt:lpstr>PowerPoint Presentation</vt:lpstr>
      <vt:lpstr>PowerPoint Presentation</vt:lpstr>
      <vt:lpstr>PowerPoint Presentation</vt:lpstr>
      <vt:lpstr>OUTLINE</vt:lpstr>
      <vt:lpstr>https://geodetic.isotc211.org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https://epsg.org/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https://www.ogc.org/</vt:lpstr>
      <vt:lpstr>PowerPoint Presentation</vt:lpstr>
      <vt:lpstr>PowerPoint Presentation</vt:lpstr>
      <vt:lpstr>OGC Registry for Accessible Identifiers of Names and Basic Ontologies for the Web (RAINBOW), https://defs.opengis.net/vocprez/</vt:lpstr>
      <vt:lpstr>OGC RAINBOW</vt:lpstr>
      <vt:lpstr>Why OGC RAINBOW?</vt:lpstr>
      <vt:lpstr>PowerPoint Presentation</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Liubov Poshyvailo-Strube</dc:creator>
  <cp:lastModifiedBy>Nicholas Brown</cp:lastModifiedBy>
  <cp:revision>2</cp:revision>
  <dcterms:created xsi:type="dcterms:W3CDTF">2024-10-30T10:02:31Z</dcterms:created>
  <dcterms:modified xsi:type="dcterms:W3CDTF">2025-02-27T10:15:44Z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